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Raleway"/>
      <p:regular r:id="rId61"/>
      <p:bold r:id="rId62"/>
      <p:italic r:id="rId63"/>
      <p:boldItalic r:id="rId64"/>
    </p:embeddedFont>
    <p:embeddedFont>
      <p:font typeface="Roboto"/>
      <p:regular r:id="rId65"/>
      <p:bold r:id="rId66"/>
      <p:italic r:id="rId67"/>
      <p:boldItalic r:id="rId68"/>
    </p:embeddedFont>
    <p:embeddedFont>
      <p:font typeface="Lato"/>
      <p:regular r:id="rId69"/>
      <p:bold r:id="rId70"/>
      <p:italic r:id="rId71"/>
      <p:boldItalic r:id="rId72"/>
    </p:embeddedFont>
    <p:embeddedFont>
      <p:font typeface="Rock Salt"/>
      <p:regular r:id="rId73"/>
    </p:embeddedFont>
    <p:embeddedFont>
      <p:font typeface="Helvetica Neue"/>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ckSalt-regular.fntdata"/><Relationship Id="rId72" Type="http://schemas.openxmlformats.org/officeDocument/2006/relationships/font" Target="fonts/Lato-boldItalic.fntdata"/><Relationship Id="rId31" Type="http://schemas.openxmlformats.org/officeDocument/2006/relationships/slide" Target="slides/slide25.xml"/><Relationship Id="rId75" Type="http://schemas.openxmlformats.org/officeDocument/2006/relationships/font" Target="fonts/HelveticaNeue-bold.fntdata"/><Relationship Id="rId30" Type="http://schemas.openxmlformats.org/officeDocument/2006/relationships/slide" Target="slides/slide24.xml"/><Relationship Id="rId74" Type="http://schemas.openxmlformats.org/officeDocument/2006/relationships/font" Target="fonts/HelveticaNeue-regular.fntdata"/><Relationship Id="rId33" Type="http://schemas.openxmlformats.org/officeDocument/2006/relationships/slide" Target="slides/slide27.xml"/><Relationship Id="rId77" Type="http://schemas.openxmlformats.org/officeDocument/2006/relationships/font" Target="fonts/HelveticaNeue-boldItalic.fntdata"/><Relationship Id="rId32" Type="http://schemas.openxmlformats.org/officeDocument/2006/relationships/slide" Target="slides/slide26.xml"/><Relationship Id="rId76" Type="http://schemas.openxmlformats.org/officeDocument/2006/relationships/font" Target="fonts/HelveticaNeue-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4.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d41586-021-02799-7"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b388e9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b388e9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2020: 5 minutes over (incl. chat roulette), w/o doing “When Sheep Shop”</a:t>
            </a:r>
            <a:endParaRPr/>
          </a:p>
          <a:p>
            <a:pPr indent="-317500" lvl="0" marL="457200" rtl="0" algn="l">
              <a:spcBef>
                <a:spcPts val="0"/>
              </a:spcBef>
              <a:spcAft>
                <a:spcPts val="0"/>
              </a:spcAft>
              <a:buSzPts val="1400"/>
              <a:buChar char="-"/>
            </a:pPr>
            <a:r>
              <a:rPr lang="en"/>
              <a:t>2021: exactly 90 min (but break shortened to 10 min)</a:t>
            </a:r>
            <a:endParaRPr/>
          </a:p>
          <a:p>
            <a:pPr indent="-317500" lvl="0" marL="457200" rtl="0" algn="l">
              <a:spcBef>
                <a:spcPts val="0"/>
              </a:spcBef>
              <a:spcAft>
                <a:spcPts val="0"/>
              </a:spcAft>
              <a:buSzPts val="1400"/>
              <a:buChar char="-"/>
            </a:pPr>
            <a:r>
              <a:rPr lang="en"/>
              <a:t>2022: exactly 90 min</a:t>
            </a:r>
            <a:r>
              <a:rPr lang="en">
                <a:solidFill>
                  <a:schemeClr val="dk1"/>
                </a:solidFill>
              </a:rPr>
              <a:t> (but break shortened to 10 min)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2023: 91 min (7 min of tech problems in beginning, so shortened break to 8 min)</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762380974_6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762380974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Here, motivation doesn’t affect treatment → level of motivation same in treated and control, as desired</a:t>
            </a:r>
            <a:endParaRPr/>
          </a:p>
          <a:p>
            <a:pPr indent="-317500" lvl="0" marL="457200" rtl="0" algn="l">
              <a:spcBef>
                <a:spcPts val="0"/>
              </a:spcBef>
              <a:spcAft>
                <a:spcPts val="0"/>
              </a:spcAft>
              <a:buSzPts val="1400"/>
              <a:buChar char="-"/>
            </a:pPr>
            <a:r>
              <a:rPr lang="en"/>
              <a:t>Ideal way to achieve this (not possible): for any person, observe their quitting behavior in two parallel worlds:</a:t>
            </a:r>
            <a:endParaRPr/>
          </a:p>
          <a:p>
            <a:pPr indent="-317500" lvl="1" marL="914400" rtl="0" algn="l">
              <a:spcBef>
                <a:spcPts val="0"/>
              </a:spcBef>
              <a:spcAft>
                <a:spcPts val="0"/>
              </a:spcAft>
              <a:buSzPts val="1400"/>
              <a:buChar char="-"/>
            </a:pPr>
            <a:r>
              <a:rPr lang="en"/>
              <a:t>(1) They take Bob’s medicine</a:t>
            </a:r>
            <a:endParaRPr/>
          </a:p>
          <a:p>
            <a:pPr indent="-317500" lvl="1" marL="914400" rtl="0" algn="l">
              <a:spcBef>
                <a:spcPts val="0"/>
              </a:spcBef>
              <a:spcAft>
                <a:spcPts val="0"/>
              </a:spcAft>
              <a:buSzPts val="1400"/>
              <a:buChar char="-"/>
            </a:pPr>
            <a:r>
              <a:rPr lang="en"/>
              <a:t>(2) They don’t take Bob’s medicine</a:t>
            </a:r>
            <a:endParaRPr/>
          </a:p>
          <a:p>
            <a:pPr indent="-317500" lvl="1" marL="914400" rtl="0" algn="l">
              <a:spcBef>
                <a:spcPts val="0"/>
              </a:spcBef>
              <a:spcAft>
                <a:spcPts val="0"/>
              </a:spcAft>
              <a:buSzPts val="1400"/>
              <a:buChar char="-"/>
            </a:pPr>
            <a:r>
              <a:rPr lang="en">
                <a:solidFill>
                  <a:schemeClr val="dk1"/>
                </a:solidFill>
              </a:rPr>
              <a:t>(everything else being the same) (i.e., every person included in both treatment and control groups)</a:t>
            </a:r>
            <a:endParaRPr/>
          </a:p>
          <a:p>
            <a:pPr indent="-317500" lvl="0" marL="457200" rtl="0" algn="l">
              <a:spcBef>
                <a:spcPts val="0"/>
              </a:spcBef>
              <a:spcAft>
                <a:spcPts val="0"/>
              </a:spcAft>
              <a:buSzPts val="1400"/>
              <a:buChar char="-"/>
            </a:pPr>
            <a:r>
              <a:rPr lang="en"/>
              <a:t>Alas, there is only one world</a:t>
            </a:r>
            <a:endParaRPr/>
          </a:p>
          <a:p>
            <a:pPr indent="-317500" lvl="0" marL="457200" rtl="0" algn="l">
              <a:spcBef>
                <a:spcPts val="0"/>
              </a:spcBef>
              <a:spcAft>
                <a:spcPts val="0"/>
              </a:spcAft>
              <a:buSzPts val="1400"/>
              <a:buChar char="-"/>
            </a:pPr>
            <a:r>
              <a:rPr lang="en"/>
              <a:t>To approximate the ideal parallel-worlds situation:</a:t>
            </a:r>
            <a:endParaRPr/>
          </a:p>
          <a:p>
            <a:pPr indent="-317500" lvl="1" marL="914400" rtl="0" algn="l">
              <a:spcBef>
                <a:spcPts val="0"/>
              </a:spcBef>
              <a:spcAft>
                <a:spcPts val="0"/>
              </a:spcAft>
              <a:buSzPts val="1400"/>
              <a:buChar char="-"/>
            </a:pPr>
            <a:r>
              <a:rPr lang="en"/>
              <a:t>Want to control treatment ourselves (as researchers), observe outcome</a:t>
            </a:r>
            <a:endParaRPr/>
          </a:p>
          <a:p>
            <a:pPr indent="-317500" lvl="1" marL="914400" rtl="0" algn="l">
              <a:spcBef>
                <a:spcPts val="0"/>
              </a:spcBef>
              <a:spcAft>
                <a:spcPts val="0"/>
              </a:spcAft>
              <a:buSzPts val="1400"/>
              <a:buChar char="-"/>
            </a:pPr>
            <a:r>
              <a:rPr lang="en"/>
              <a:t>In doing so, want to make sure motivation (and any other potential confounders, for that matter) has no influence on who gets the treatment</a:t>
            </a:r>
            <a:endParaRPr/>
          </a:p>
          <a:p>
            <a:pPr indent="-317500" lvl="1" marL="914400" rtl="0" algn="l">
              <a:spcBef>
                <a:spcPts val="0"/>
              </a:spcBef>
              <a:spcAft>
                <a:spcPts val="0"/>
              </a:spcAft>
              <a:buSzPts val="1400"/>
              <a:buChar char="-"/>
            </a:pPr>
            <a:r>
              <a:rPr lang="en"/>
              <a:t>= deleting all arrows leading to treatment</a:t>
            </a:r>
            <a:endParaRPr/>
          </a:p>
          <a:p>
            <a:pPr indent="-317500" lvl="1" marL="914400" rtl="0" algn="l">
              <a:spcBef>
                <a:spcPts val="0"/>
              </a:spcBef>
              <a:spcAft>
                <a:spcPts val="0"/>
              </a:spcAft>
              <a:buClr>
                <a:srgbClr val="000000"/>
              </a:buClr>
              <a:buSzPts val="1400"/>
              <a:buChar char="-"/>
            </a:pPr>
            <a:r>
              <a:rPr lang="en">
                <a:solidFill>
                  <a:schemeClr val="dk1"/>
                </a:solidFill>
              </a:rPr>
              <a:t>In practice: randomize (then same distribution over motivation among treated and control)</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762380974_6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762380974_6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Why placebo, rather than simply taking no action? → want to keep identical as many things as possible, incl. </a:t>
            </a:r>
            <a:r>
              <a:rPr lang="en"/>
              <a:t>b</a:t>
            </a:r>
            <a:r>
              <a:rPr lang="en"/>
              <a:t>elief of (maybe) taking an effective medicine, frequency of seeing nurse who administers medicine, act of putting pill into mouth, etc.</a:t>
            </a:r>
            <a:endParaRPr/>
          </a:p>
          <a:p>
            <a:pPr indent="-317500" lvl="0" marL="457200" rtl="0" algn="l">
              <a:spcBef>
                <a:spcPts val="0"/>
              </a:spcBef>
              <a:spcAft>
                <a:spcPts val="0"/>
              </a:spcAft>
              <a:buSzPts val="1400"/>
              <a:buChar char="-"/>
            </a:pPr>
            <a:r>
              <a:rPr lang="en"/>
              <a:t>Placebo effect may happen even when subject knows they’re given a placebo (see link)</a:t>
            </a:r>
            <a:endParaRPr/>
          </a:p>
          <a:p>
            <a:pPr indent="-317500" lvl="0" marL="457200" rtl="0" algn="l">
              <a:spcBef>
                <a:spcPts val="0"/>
              </a:spcBef>
              <a:spcAft>
                <a:spcPts val="0"/>
              </a:spcAft>
              <a:buSzPts val="1400"/>
              <a:buChar char="-"/>
            </a:pPr>
            <a:r>
              <a:rPr lang="en"/>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762380974_6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762380974_6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Randomization takes arrow away, as confounds cannot influence decision to treat anymore (CLICK)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cb443a306_6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cb443a306_6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Coin is an indifferent dictator (money rules…) (CLICK)</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cb443a306_6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cb443a306_6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More explicit: replace bad arrow with an arrow from the coin outcome, which is not affected by anything else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762380974_6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f762380974_6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Question: not everybody would answer “yes” (Albania)</a:t>
            </a:r>
            <a:endParaRPr/>
          </a:p>
          <a:p>
            <a:pPr indent="-317500" lvl="0" marL="457200" rtl="0" algn="l">
              <a:spcBef>
                <a:spcPts val="0"/>
              </a:spcBef>
              <a:spcAft>
                <a:spcPts val="0"/>
              </a:spcAft>
              <a:buSzPts val="1400"/>
              <a:buChar char="-"/>
            </a:pPr>
            <a:r>
              <a:rPr lang="en"/>
              <a:t>DPRK</a:t>
            </a:r>
            <a:endParaRPr/>
          </a:p>
          <a:p>
            <a:pPr indent="-317500" lvl="0" marL="457200" rtl="0" algn="l">
              <a:spcBef>
                <a:spcPts val="0"/>
              </a:spcBef>
              <a:spcAft>
                <a:spcPts val="0"/>
              </a:spcAft>
              <a:buSzPts val="1400"/>
              <a:buChar char="-"/>
            </a:pPr>
            <a:r>
              <a:rPr lang="en"/>
              <a:t>Obs studies better suited as they let us observe subjects in their natural habitat: e.g., nutrition: making people eat salt leads to unnatural form of salt intake (pills)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762380974_6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762380974_6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 </a:t>
            </a:r>
            <a:endParaRPr/>
          </a:p>
          <a:p>
            <a:pPr indent="-317500" lvl="0" marL="457200" rtl="0" algn="l">
              <a:spcBef>
                <a:spcPts val="0"/>
              </a:spcBef>
              <a:spcAft>
                <a:spcPts val="0"/>
              </a:spcAft>
              <a:buSzPts val="1400"/>
              <a:buChar char="-"/>
            </a:pPr>
            <a:r>
              <a:rPr lang="en"/>
              <a:t>Re: validity: Classic case: smoking vs. lung cancer</a:t>
            </a:r>
            <a:endParaRPr/>
          </a:p>
          <a:p>
            <a:pPr indent="-317500" lvl="1" marL="914400" rtl="0" algn="l">
              <a:spcBef>
                <a:spcPts val="0"/>
              </a:spcBef>
              <a:spcAft>
                <a:spcPts val="0"/>
              </a:spcAft>
              <a:buSzPts val="1400"/>
              <a:buChar char="-"/>
            </a:pPr>
            <a:r>
              <a:rPr lang="en"/>
              <a:t>Much of the methodology we’ll cover today was developed as a resolution of the smoking debate</a:t>
            </a:r>
            <a:endParaRPr/>
          </a:p>
          <a:p>
            <a:pPr indent="-317500" lvl="0" marL="457200" rtl="0" algn="l">
              <a:spcBef>
                <a:spcPts val="0"/>
              </a:spcBef>
              <a:spcAft>
                <a:spcPts val="0"/>
              </a:spcAft>
              <a:buSzPts val="1400"/>
              <a:buChar char="-"/>
            </a:pPr>
            <a:r>
              <a:rPr lang="en"/>
              <a:t>Initial “experiment” about Dr. Bob’s smoking cure was really an observational study (and a poorly designed one)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762380974_6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762380974_6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762380974_6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762380974_6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Then: share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762380974_6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762380974_6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 previous slide)</a:t>
            </a:r>
            <a:endParaRPr/>
          </a:p>
          <a:p>
            <a:pPr indent="0" lvl="0" marL="0" rtl="0" algn="l">
              <a:spcBef>
                <a:spcPts val="0"/>
              </a:spcBef>
              <a:spcAft>
                <a:spcPts val="0"/>
              </a:spcAft>
              <a:buNone/>
            </a:pPr>
            <a:r>
              <a:rPr lang="en"/>
              <a:t>Some potential confounds</a:t>
            </a:r>
            <a:endParaRPr/>
          </a:p>
          <a:p>
            <a:pPr indent="-317500" lvl="0" marL="457200" rtl="0" algn="l">
              <a:spcBef>
                <a:spcPts val="0"/>
              </a:spcBef>
              <a:spcAft>
                <a:spcPts val="0"/>
              </a:spcAft>
              <a:buSzPts val="1400"/>
              <a:buChar char="-"/>
            </a:pPr>
            <a:r>
              <a:rPr lang="en"/>
              <a:t>Willingness to take risks</a:t>
            </a:r>
            <a:endParaRPr/>
          </a:p>
          <a:p>
            <a:pPr indent="-317500" lvl="0" marL="457200" rtl="0" algn="l">
              <a:spcBef>
                <a:spcPts val="0"/>
              </a:spcBef>
              <a:spcAft>
                <a:spcPts val="0"/>
              </a:spcAft>
              <a:buSzPts val="1400"/>
              <a:buChar char="-"/>
            </a:pPr>
            <a:r>
              <a:rPr lang="en"/>
              <a:t>Driving off in a hurry (forget seat belt, drive fast)</a:t>
            </a:r>
            <a:endParaRPr/>
          </a:p>
          <a:p>
            <a:pPr indent="-317500" lvl="0" marL="457200" rtl="0" algn="l">
              <a:spcBef>
                <a:spcPts val="0"/>
              </a:spcBef>
              <a:spcAft>
                <a:spcPts val="0"/>
              </a:spcAft>
              <a:buSzPts val="1400"/>
              <a:buChar char="-"/>
            </a:pPr>
            <a:r>
              <a:rPr lang="en"/>
              <a:t>Being drunk (forget seatbelt, drive dangerously)</a:t>
            </a:r>
            <a:endParaRPr/>
          </a:p>
          <a:p>
            <a:pPr indent="-317500" lvl="0" marL="457200" rtl="0" algn="l">
              <a:spcBef>
                <a:spcPts val="0"/>
              </a:spcBef>
              <a:spcAft>
                <a:spcPts val="0"/>
              </a:spcAft>
              <a:buSzPts val="1400"/>
              <a:buChar char="-"/>
            </a:pPr>
            <a:r>
              <a:rPr lang="en"/>
              <a:t>Old cars might lack both seat belts and airbags</a:t>
            </a:r>
            <a:endParaRPr/>
          </a:p>
          <a:p>
            <a:pPr indent="-317500" lvl="0" marL="457200" rtl="0" algn="l">
              <a:spcBef>
                <a:spcPts val="0"/>
              </a:spcBef>
              <a:spcAft>
                <a:spcPts val="0"/>
              </a:spcAft>
              <a:buSzPts val="1400"/>
              <a:buChar char="-"/>
            </a:pPr>
            <a:r>
              <a:rPr lang="en"/>
              <a:t>etc.</a:t>
            </a:r>
            <a:endParaRPr/>
          </a:p>
          <a:p>
            <a:pPr indent="0" lvl="0" marL="0" rtl="0" algn="l">
              <a:spcBef>
                <a:spcPts val="0"/>
              </a:spcBef>
              <a:spcAft>
                <a:spcPts val="0"/>
              </a:spcAft>
              <a:buNone/>
            </a:pPr>
            <a:r>
              <a:t/>
            </a:r>
            <a:endParaRPr sz="1050">
              <a:solidFill>
                <a:srgbClr val="3C4043"/>
              </a:solidFill>
              <a:highlight>
                <a:schemeClr val="lt1"/>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762380974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762380974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762380974_6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f762380974_6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Explain difference between individual vs. paired study</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762380974_6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762380974_6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Smart subselection of data points (“adjustment”)</a:t>
            </a:r>
            <a:endParaRPr/>
          </a:p>
          <a:p>
            <a:pPr indent="-317500" lvl="1" marL="914400" rtl="0" algn="l">
              <a:spcBef>
                <a:spcPts val="0"/>
              </a:spcBef>
              <a:spcAft>
                <a:spcPts val="0"/>
              </a:spcAft>
              <a:buSzPts val="1400"/>
              <a:buChar char="-"/>
            </a:pPr>
            <a:r>
              <a:rPr lang="en"/>
              <a:t>→ Driver’s cautiousness does not change fraction of belted people in any car</a:t>
            </a:r>
            <a:endParaRPr/>
          </a:p>
          <a:p>
            <a:pPr indent="-317500" lvl="0" marL="457200" rtl="0" algn="l">
              <a:spcBef>
                <a:spcPts val="0"/>
              </a:spcBef>
              <a:spcAft>
                <a:spcPts val="0"/>
              </a:spcAft>
              <a:buSzPts val="1400"/>
              <a:buChar char="-"/>
            </a:pPr>
            <a:r>
              <a:rPr lang="en"/>
              <a:t>What could still happen? (Think for a bit!)</a:t>
            </a:r>
            <a:endParaRPr/>
          </a:p>
          <a:p>
            <a:pPr indent="-317500" lvl="1" marL="914400" rtl="0" algn="l">
              <a:spcBef>
                <a:spcPts val="0"/>
              </a:spcBef>
              <a:spcAft>
                <a:spcPts val="0"/>
              </a:spcAft>
              <a:buSzPts val="1400"/>
              <a:buChar char="-"/>
            </a:pPr>
            <a:r>
              <a:rPr lang="en"/>
              <a:t>Different confounds (and mediators) are still possible; e.g., position of seat-belt wearer</a:t>
            </a:r>
            <a:endParaRPr/>
          </a:p>
          <a:p>
            <a:pPr indent="-317500" lvl="2" marL="1371600" rtl="0" algn="l">
              <a:spcBef>
                <a:spcPts val="0"/>
              </a:spcBef>
              <a:spcAft>
                <a:spcPts val="0"/>
              </a:spcAft>
              <a:buClr>
                <a:schemeClr val="dk1"/>
              </a:buClr>
              <a:buSzPts val="1400"/>
              <a:buChar char="-"/>
            </a:pPr>
            <a:r>
              <a:rPr lang="en">
                <a:solidFill>
                  <a:schemeClr val="dk1"/>
                </a:solidFill>
              </a:rPr>
              <a:t>Passenger more likely to be drunk, therefore less likely to be belted, but also more likely to die → potentially spurious correlation of belt and death</a:t>
            </a:r>
            <a:endParaRPr>
              <a:solidFill>
                <a:schemeClr val="dk1"/>
              </a:solidFill>
            </a:endParaRPr>
          </a:p>
          <a:p>
            <a:pPr indent="-317500" lvl="2" marL="1371600" rtl="0" algn="l">
              <a:spcBef>
                <a:spcPts val="0"/>
              </a:spcBef>
              <a:spcAft>
                <a:spcPts val="0"/>
              </a:spcAft>
              <a:buSzPts val="1400"/>
              <a:buChar char="-"/>
            </a:pPr>
            <a:r>
              <a:rPr lang="en"/>
              <a:t>Being driver could increase prob of wearing seat-belt (e.g. because less likely to be drunk) and increase prob of dying (because of steering wheel) → this could cancel out true positive effect of belt</a:t>
            </a:r>
            <a:endParaRPr/>
          </a:p>
          <a:p>
            <a:pPr indent="-317500" lvl="2" marL="1371600" rtl="0" algn="l">
              <a:spcBef>
                <a:spcPts val="0"/>
              </a:spcBef>
              <a:spcAft>
                <a:spcPts val="0"/>
              </a:spcAft>
              <a:buSzPts val="1400"/>
              <a:buChar char="-"/>
            </a:pPr>
            <a:r>
              <a:rPr lang="en"/>
              <a:t>etc.</a:t>
            </a:r>
            <a:endParaRPr/>
          </a:p>
          <a:p>
            <a:pPr indent="-317500" lvl="1" marL="914400" rtl="0" algn="l">
              <a:spcBef>
                <a:spcPts val="0"/>
              </a:spcBef>
              <a:spcAft>
                <a:spcPts val="0"/>
              </a:spcAft>
              <a:buSzPts val="1400"/>
              <a:buChar char="-"/>
            </a:pPr>
            <a:r>
              <a:rPr lang="en"/>
              <a:t>→ addressed by more fine-grained analysis, cf. next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762380974_6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762380974_6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“Contingency table”</a:t>
            </a:r>
            <a:endParaRPr/>
          </a:p>
          <a:p>
            <a:pPr indent="-317500" lvl="0" marL="457200" rtl="0" algn="l">
              <a:spcBef>
                <a:spcPts val="0"/>
              </a:spcBef>
              <a:spcAft>
                <a:spcPts val="0"/>
              </a:spcAft>
              <a:buSzPts val="1400"/>
              <a:buChar char="-"/>
            </a:pPr>
            <a:r>
              <a:rPr lang="en"/>
              <a:t>A priori: driver or passenger might be in a more dangerous position</a:t>
            </a:r>
            <a:endParaRPr/>
          </a:p>
          <a:p>
            <a:pPr indent="-317500" lvl="0" marL="457200" rtl="0" algn="l">
              <a:spcBef>
                <a:spcPts val="0"/>
              </a:spcBef>
              <a:spcAft>
                <a:spcPts val="0"/>
              </a:spcAft>
              <a:buSzPts val="1400"/>
              <a:buChar char="-"/>
            </a:pPr>
            <a:r>
              <a:rPr lang="en"/>
              <a:t>Contingency table lets us study each constellation individually</a:t>
            </a:r>
            <a:endParaRPr/>
          </a:p>
          <a:p>
            <a:pPr indent="-317500" lvl="0" marL="457200" rtl="0" algn="l">
              <a:spcBef>
                <a:spcPts val="0"/>
              </a:spcBef>
              <a:spcAft>
                <a:spcPts val="0"/>
              </a:spcAft>
              <a:buSzPts val="1400"/>
              <a:buChar char="-"/>
            </a:pPr>
            <a:r>
              <a:rPr lang="en"/>
              <a:t>(Explain how to read table: 2x2: who was belted, who died)</a:t>
            </a:r>
            <a:endParaRPr/>
          </a:p>
          <a:p>
            <a:pPr indent="-317500" lvl="0" marL="457200" rtl="0" algn="l">
              <a:spcBef>
                <a:spcPts val="0"/>
              </a:spcBef>
              <a:spcAft>
                <a:spcPts val="0"/>
              </a:spcAft>
              <a:buClr>
                <a:srgbClr val="000000"/>
              </a:buClr>
              <a:buSzPts val="1400"/>
              <a:buChar char="-"/>
            </a:pPr>
            <a:r>
              <a:rPr lang="en">
                <a:solidFill>
                  <a:schemeClr val="dk1"/>
                </a:solidFill>
              </a:rPr>
              <a:t>NB: passengers indeed less likely to be belted (column sum 300 vs. 516)</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But: regardless who was belted, the belted person was always more likely to survive (more weight on diagonal)</a:t>
            </a:r>
            <a:endParaRPr>
              <a:solidFill>
                <a:schemeClr val="dk1"/>
              </a:solidFill>
            </a:endParaRPr>
          </a:p>
          <a:p>
            <a:pPr indent="-317500" lvl="0" marL="457200" rtl="0" algn="l">
              <a:spcBef>
                <a:spcPts val="0"/>
              </a:spcBef>
              <a:spcAft>
                <a:spcPts val="0"/>
              </a:spcAft>
              <a:buSzPts val="1400"/>
              <a:buChar char="-"/>
            </a:pPr>
            <a:r>
              <a:rPr lang="en"/>
              <a:t>This is the art of science! Always be on the lookout to identify situations in the real world that might allow you to learn about cause and effect</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762380974_6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762380974_6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When you’re looking at the world this way, you’re sometimes lucky and may find situations that are nearly like an experiment, but …</a:t>
            </a:r>
            <a:endParaRPr/>
          </a:p>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“Nearly a nat exp”: conditions not fully met by seat-belt study (but circumvented by doing a tad of extra work to analyze the contingency table)</a:t>
            </a:r>
            <a:endParaRPr/>
          </a:p>
          <a:p>
            <a:pPr indent="-317500" lvl="1" marL="914400" rtl="0" algn="l">
              <a:spcBef>
                <a:spcPts val="0"/>
              </a:spcBef>
              <a:spcAft>
                <a:spcPts val="0"/>
              </a:spcAft>
              <a:buSzPts val="1400"/>
              <a:buChar char="-"/>
            </a:pPr>
            <a:r>
              <a:rPr lang="en"/>
              <a:t>Improved design: consider cars w/ 4 passengers, study only 2 back passengers; or self-driving cars</a:t>
            </a:r>
            <a:endParaRPr/>
          </a:p>
          <a:p>
            <a:pPr indent="-317500" lvl="0" marL="457200" rtl="0" algn="l">
              <a:spcBef>
                <a:spcPts val="0"/>
              </a:spcBef>
              <a:spcAft>
                <a:spcPts val="0"/>
              </a:spcAft>
              <a:buSzPts val="1400"/>
              <a:buChar char="-"/>
            </a:pPr>
            <a:r>
              <a:rPr lang="en"/>
              <a:t>How could this still fail?</a:t>
            </a:r>
            <a:endParaRPr/>
          </a:p>
          <a:p>
            <a:pPr indent="-317500" lvl="1" marL="914400" rtl="0" algn="l">
              <a:spcBef>
                <a:spcPts val="0"/>
              </a:spcBef>
              <a:spcAft>
                <a:spcPts val="0"/>
              </a:spcAft>
              <a:buSzPts val="1400"/>
              <a:buChar char="-"/>
            </a:pPr>
            <a:r>
              <a:rPr lang="en"/>
              <a:t>Maybe certain group of people (e.g., men) less likely to wear belt and more vulnerable to impacts of head on glass…</a:t>
            </a:r>
            <a:endParaRPr/>
          </a:p>
          <a:p>
            <a:pPr indent="-317500" lvl="1" marL="914400" rtl="0" algn="l">
              <a:spcBef>
                <a:spcPts val="0"/>
              </a:spcBef>
              <a:spcAft>
                <a:spcPts val="0"/>
              </a:spcAft>
              <a:buSzPts val="1400"/>
              <a:buChar char="-"/>
            </a:pPr>
            <a:r>
              <a:rPr lang="en"/>
              <a:t>Always stay critical of your design!</a:t>
            </a:r>
            <a:endParaRPr/>
          </a:p>
          <a:p>
            <a:pPr indent="-317500" lvl="1" marL="914400" rtl="0" algn="l">
              <a:spcBef>
                <a:spcPts val="0"/>
              </a:spcBef>
              <a:spcAft>
                <a:spcPts val="0"/>
              </a:spcAft>
              <a:buSzPts val="1400"/>
              <a:buChar char="-"/>
            </a:pPr>
            <a:r>
              <a:rPr lang="en"/>
              <a:t>Next: tools to address these concerns (via probability to treat)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f762380974_6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f762380974_6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Who had heard of natural experiments before this lecture? (CLICK)</a:t>
            </a:r>
            <a:endParaRPr/>
          </a:p>
          <a:p>
            <a:pPr indent="-317500" lvl="0" marL="457200" rtl="0" algn="l">
              <a:spcBef>
                <a:spcPts val="0"/>
              </a:spcBef>
              <a:spcAft>
                <a:spcPts val="0"/>
              </a:spcAft>
              <a:buSzPts val="1400"/>
              <a:buChar char="-"/>
            </a:pPr>
            <a:r>
              <a:rPr lang="en" u="sng">
                <a:solidFill>
                  <a:schemeClr val="hlink"/>
                </a:solidFill>
                <a:hlinkClick r:id="rId2"/>
              </a:rPr>
              <a:t>https://www.nature.com/articles/d41586-021-02799-7</a:t>
            </a:r>
            <a:r>
              <a:rPr lang="e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762380974_6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762380974_6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Nature didn’t flip a coin for you</a:t>
            </a:r>
            <a:endParaRPr/>
          </a:p>
          <a:p>
            <a:pPr indent="-317500" lvl="0" marL="457200" rtl="0" algn="l">
              <a:spcBef>
                <a:spcPts val="0"/>
              </a:spcBef>
              <a:spcAft>
                <a:spcPts val="0"/>
              </a:spcAft>
              <a:buSzPts val="1400"/>
              <a:buChar char="-"/>
            </a:pPr>
            <a:r>
              <a:rPr lang="en">
                <a:solidFill>
                  <a:schemeClr val="dk1"/>
                </a:solidFill>
              </a:rPr>
              <a:t>s</a:t>
            </a:r>
            <a:r>
              <a:rPr lang="en">
                <a:solidFill>
                  <a:schemeClr val="dk1"/>
                </a:solidFill>
              </a:rPr>
              <a:t>o, no Nobel Prize for you</a:t>
            </a:r>
            <a:endParaRPr>
              <a:solidFill>
                <a:schemeClr val="dk1"/>
              </a:solidFill>
            </a:endParaRPr>
          </a:p>
          <a:p>
            <a:pPr indent="-317500" lvl="0" marL="457200" rtl="0" algn="l">
              <a:spcBef>
                <a:spcPts val="0"/>
              </a:spcBef>
              <a:spcAft>
                <a:spcPts val="0"/>
              </a:spcAft>
              <a:buSzPts val="1400"/>
              <a:buChar char="-"/>
            </a:pPr>
            <a:r>
              <a:rPr lang="en"/>
              <a:t>should you just go home and weep?</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92a3deb5d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92a3deb5d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762380974_6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f762380974_6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Similar to pairing in seat-belt study, but here done after the fact (“ex-post”); there, before (“ex-ante”, by sitting in same car)</a:t>
            </a:r>
            <a:endParaRPr/>
          </a:p>
          <a:p>
            <a:pPr indent="-317500" lvl="0" marL="457200" rtl="0" algn="l">
              <a:spcBef>
                <a:spcPts val="0"/>
              </a:spcBef>
              <a:spcAft>
                <a:spcPts val="0"/>
              </a:spcAft>
              <a:buSzPts val="1400"/>
              <a:buChar char="-"/>
            </a:pPr>
            <a:r>
              <a:rPr lang="en"/>
              <a:t>Advantages of regression (see last lecture; e.g., quantification of uncertainty “for free”)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762380974_6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f762380974_6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f762380974_6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f762380974_6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Naive “solution”: pretend there’s no problem to begin with</a:t>
            </a:r>
            <a:endParaRPr/>
          </a:p>
          <a:p>
            <a:pPr indent="-317500" lvl="0" marL="457200" rtl="0" algn="l">
              <a:spcBef>
                <a:spcPts val="0"/>
              </a:spcBef>
              <a:spcAft>
                <a:spcPts val="0"/>
              </a:spcAft>
              <a:buSzPts val="1400"/>
              <a:buChar char="-"/>
            </a:pPr>
            <a:r>
              <a:rPr lang="en"/>
              <a:t>Let’s look more </a:t>
            </a:r>
            <a:r>
              <a:rPr lang="en"/>
              <a:t>closely</a:t>
            </a:r>
            <a:r>
              <a:rPr lang="en"/>
              <a:t> what ignoring the problem of unobs covariates actually means (p.t.o.)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75a25b4c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75a25b4c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Quizzes: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Seem hard for everyone, so important to remember: grades will be shifted and scaled to get a fair distribution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Useful post-quiz discussions so far. To me a sign that they have pedagogical value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f762380974_6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f762380974_6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762380974_6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f762380974_6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Undirected edge b/w obs and unobs covariates: they’re not independent (but we don’t care in what precise ways they’re dependent)</a:t>
            </a:r>
            <a:endParaRPr/>
          </a:p>
          <a:p>
            <a:pPr indent="-317500" lvl="0" marL="457200" rtl="0" algn="l">
              <a:spcBef>
                <a:spcPts val="0"/>
              </a:spcBef>
              <a:spcAft>
                <a:spcPts val="0"/>
              </a:spcAft>
              <a:buSzPts val="1400"/>
              <a:buChar char="-"/>
            </a:pPr>
            <a:r>
              <a:rPr lang="en"/>
              <a:t>Unobs cov can even affect Outcome -- they just can’t affect treatment, except via observed vars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762380974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762380974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Not so “simple”!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762380974_6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f762380974_6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E.g., 20 binary attributes: 1M different constellations (even worse for attributes w/ &gt;2 possible values)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f762380974_6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f762380974_6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317500" lvl="0" marL="457200" rtl="0" algn="l">
              <a:spcBef>
                <a:spcPts val="0"/>
              </a:spcBef>
              <a:spcAft>
                <a:spcPts val="0"/>
              </a:spcAft>
              <a:buSzPts val="1400"/>
              <a:buChar char="-"/>
            </a:pPr>
            <a:r>
              <a:rPr lang="en"/>
              <a:t>For today’s lecture, not important how you estimate PS. Important fact: it can be done w/ the data you have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762380974_6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f762380974_6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PS like a bottleneck: all info </a:t>
            </a:r>
            <a:r>
              <a:rPr lang="en">
                <a:solidFill>
                  <a:schemeClr val="dk1"/>
                </a:solidFill>
              </a:rPr>
              <a:t>about treatment </a:t>
            </a:r>
            <a:r>
              <a:rPr lang="en"/>
              <a:t>that’s contained in obs covs is condensed into one single scalar</a:t>
            </a:r>
            <a:endParaRPr/>
          </a:p>
          <a:p>
            <a:pPr indent="-317500" lvl="0" marL="457200" rtl="0" algn="l">
              <a:spcBef>
                <a:spcPts val="0"/>
              </a:spcBef>
              <a:spcAft>
                <a:spcPts val="0"/>
              </a:spcAft>
              <a:buSzPts val="1400"/>
              <a:buChar char="-"/>
            </a:pPr>
            <a:r>
              <a:rPr lang="en"/>
              <a:t>Obs covs matter only insofar as they change the PS</a:t>
            </a:r>
            <a:endParaRPr/>
          </a:p>
          <a:p>
            <a:pPr indent="-317500" lvl="0" marL="457200" rtl="0" algn="l">
              <a:spcBef>
                <a:spcPts val="0"/>
              </a:spcBef>
              <a:spcAft>
                <a:spcPts val="0"/>
              </a:spcAft>
              <a:buSzPts val="1400"/>
              <a:buChar char="-"/>
            </a:pPr>
            <a:r>
              <a:rPr lang="en"/>
              <a:t>Obs covs can still independently influence outcome, but that’s not a problem:</a:t>
            </a:r>
            <a:endParaRPr/>
          </a:p>
          <a:p>
            <a:pPr indent="-317500" lvl="1" marL="914400" rtl="0" algn="l">
              <a:spcBef>
                <a:spcPts val="0"/>
              </a:spcBef>
              <a:spcAft>
                <a:spcPts val="0"/>
              </a:spcAft>
              <a:buSzPts val="1400"/>
              <a:buChar char="-"/>
            </a:pPr>
            <a:r>
              <a:rPr lang="en"/>
              <a:t>For a fixed PS, distribution over obs covs is identical in all treatment groups</a:t>
            </a:r>
            <a:endParaRPr/>
          </a:p>
          <a:p>
            <a:pPr indent="-317500" lvl="1" marL="914400" rtl="0" algn="l">
              <a:spcBef>
                <a:spcPts val="0"/>
              </a:spcBef>
              <a:spcAft>
                <a:spcPts val="0"/>
              </a:spcAft>
              <a:buSzPts val="1400"/>
              <a:buChar char="-"/>
            </a:pPr>
            <a:r>
              <a:rPr lang="en"/>
              <a:t>a</a:t>
            </a:r>
            <a:r>
              <a:rPr lang="en"/>
              <a:t>.k.a. “balancing property” of PS (see </a:t>
            </a:r>
            <a:r>
              <a:rPr lang="en"/>
              <a:t>next</a:t>
            </a:r>
            <a:r>
              <a:rPr lang="en"/>
              <a:t> slide)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f762380974_6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f762380974_6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92a3deb5d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92a3deb5d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92a3deb5d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92a3deb5d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Options (can do multiple):</a:t>
            </a:r>
            <a:endParaRPr/>
          </a:p>
          <a:p>
            <a:pPr indent="-317500" lvl="0" marL="457200" rtl="0" algn="l">
              <a:spcBef>
                <a:spcPts val="0"/>
              </a:spcBef>
              <a:spcAft>
                <a:spcPts val="0"/>
              </a:spcAft>
              <a:buSzPts val="1400"/>
              <a:buChar char="●"/>
            </a:pPr>
            <a:r>
              <a:rPr lang="en"/>
              <a:t>Viz</a:t>
            </a:r>
            <a:endParaRPr/>
          </a:p>
          <a:p>
            <a:pPr indent="-317500" lvl="0" marL="457200" rtl="0" algn="l">
              <a:spcBef>
                <a:spcPts val="0"/>
              </a:spcBef>
              <a:spcAft>
                <a:spcPts val="0"/>
              </a:spcAft>
              <a:buSzPts val="1400"/>
              <a:buChar char="●"/>
            </a:pPr>
            <a:r>
              <a:rPr lang="en"/>
              <a:t>Inspect table</a:t>
            </a:r>
            <a:endParaRPr/>
          </a:p>
          <a:p>
            <a:pPr indent="-317500" lvl="0" marL="457200" rtl="0" algn="l">
              <a:spcBef>
                <a:spcPts val="0"/>
              </a:spcBef>
              <a:spcAft>
                <a:spcPts val="0"/>
              </a:spcAft>
              <a:buSzPts val="1400"/>
              <a:buChar char="●"/>
            </a:pPr>
            <a:r>
              <a:rPr lang="en"/>
              <a:t>Conduct statistical tests to assess whether distributions for a given covariate are different in treatment vs. control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762380974_6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762380974_6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2a3deb5d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2a3deb5d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f762380974_6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f762380974_6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Uh-oh, wasn’t there something?</a:t>
            </a:r>
            <a:endParaRPr/>
          </a:p>
          <a:p>
            <a:pPr indent="-317500" lvl="0" marL="457200" rtl="0" algn="l">
              <a:spcBef>
                <a:spcPts val="0"/>
              </a:spcBef>
              <a:spcAft>
                <a:spcPts val="0"/>
              </a:spcAft>
              <a:buSzPts val="1400"/>
              <a:buChar char="-"/>
            </a:pPr>
            <a:r>
              <a:rPr lang="en"/>
              <a: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f762380974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f762380974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f762380974_6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f762380974_6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All advantages are gone!</a:t>
            </a:r>
            <a:endParaRPr/>
          </a:p>
          <a:p>
            <a:pPr indent="-317500" lvl="0" marL="457200" rtl="0" algn="l">
              <a:spcBef>
                <a:spcPts val="0"/>
              </a:spcBef>
              <a:spcAft>
                <a:spcPts val="0"/>
              </a:spcAft>
              <a:buSzPts val="1400"/>
              <a:buChar char="-"/>
            </a:pPr>
            <a:r>
              <a:rPr lang="en"/>
              <a:t>Unobserved covariates might make all the difference! (e.g., smoking genes)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75a25b4c6d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75a25b4c6d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E.g., if these are our obs covs, p1 and p2 look identical ⇒ same prop score, great matching candidates</a:t>
            </a:r>
            <a:endParaRPr/>
          </a:p>
          <a:p>
            <a:pPr indent="-317500" lvl="0" marL="457200" rtl="0" algn="l">
              <a:spcBef>
                <a:spcPts val="0"/>
              </a:spcBef>
              <a:spcAft>
                <a:spcPts val="0"/>
              </a:spcAft>
              <a:buSzPts val="1400"/>
              <a:buChar char="-"/>
            </a:pPr>
            <a:r>
              <a:rPr lang="en"/>
              <a:t>But in fact couldn’t be more different (CLICK)</a:t>
            </a:r>
            <a:endParaRPr/>
          </a:p>
          <a:p>
            <a:pPr indent="-317500" lvl="0" marL="457200" rtl="0" algn="l">
              <a:spcBef>
                <a:spcPts val="0"/>
              </a:spcBef>
              <a:spcAft>
                <a:spcPts val="0"/>
              </a:spcAft>
              <a:buSzPts val="1400"/>
              <a:buChar char="-"/>
            </a:pPr>
            <a:r>
              <a:rPr lang="en"/>
              <a:t>E.g., if becoming king (CLICK) is the treatment you’re interested in studying, then p1 has a higher prob to receive the treatment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762380974_6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762380974_6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f762380974_6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f762380974_6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f762380974_6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f762380974_6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Derivation of what OR captures:</a:t>
            </a:r>
            <a:br>
              <a:rPr lang="en"/>
            </a:br>
            <a:r>
              <a:rPr lang="en"/>
              <a:t>\frac{ \;\;\;\frac{\pi_k (1-\pi_\ell)}{\pi_k (1-\pi_\ell) + \pi_\ell (1-\pi_k)} \;\;\; } { \frac{\pi_\ell (1-\pi_k)}{\pi_k (1-\pi_\ell) + \pi_\ell (1-\pi_k)} } = \frac{\pi_k/(1-\pi_k)}{\pi_ell/(1-\pi_ell)}</a:t>
            </a:r>
            <a:endParaRPr/>
          </a:p>
          <a:p>
            <a:pPr indent="-317500" lvl="0" marL="457200" rtl="0" algn="l">
              <a:spcBef>
                <a:spcPts val="0"/>
              </a:spcBef>
              <a:spcAft>
                <a:spcPts val="0"/>
              </a:spcAft>
              <a:buSzPts val="1400"/>
              <a:buChar char="-"/>
            </a:pPr>
            <a:r>
              <a:rPr lang="en"/>
              <a:t>Emphasize: you don’t know any of \Gamma, \pi_k, \pi_l!</a:t>
            </a:r>
            <a:endParaRPr/>
          </a:p>
          <a:p>
            <a:pPr indent="-317500" lvl="0" marL="457200" rtl="0" algn="l">
              <a:spcBef>
                <a:spcPts val="0"/>
              </a:spcBef>
              <a:spcAft>
                <a:spcPts val="0"/>
              </a:spcAft>
              <a:buSzPts val="1400"/>
              <a:buChar char="-"/>
            </a:pPr>
            <a:r>
              <a:rPr lang="en"/>
              <a:t>You just want to quantify how large \Gamma would need to be in order</a:t>
            </a:r>
            <a:r>
              <a:rPr lang="en">
                <a:solidFill>
                  <a:schemeClr val="dk1"/>
                </a:solidFill>
              </a:rPr>
              <a:t> to change your conclusions re: causal effect (see next slide)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f762380974_6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f762380974_6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762380974_6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762380974_6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For larger \Gamma: e</a:t>
            </a:r>
            <a:r>
              <a:rPr lang="en"/>
              <a:t>ven if there is actually no effect (H0 is true), we’re more likely to falsely observe an effect, because identically-looking people have different treatment probabilities,</a:t>
            </a:r>
            <a:endParaRPr/>
          </a:p>
          <a:p>
            <a:pPr indent="-317500" lvl="1" marL="914400" rtl="0" algn="l">
              <a:spcBef>
                <a:spcPts val="0"/>
              </a:spcBef>
              <a:spcAft>
                <a:spcPts val="0"/>
              </a:spcAft>
              <a:buSzPts val="1400"/>
              <a:buChar char="-"/>
            </a:pPr>
            <a:r>
              <a:rPr lang="en"/>
              <a:t>s</a:t>
            </a:r>
            <a:r>
              <a:rPr lang="en"/>
              <a:t>o the observed effect could stem from unobserved covariates (which cause the different treatment probabilities), rather than from treatment</a:t>
            </a:r>
            <a:endParaRPr/>
          </a:p>
          <a:p>
            <a:pPr indent="-317500" lvl="0" marL="457200" rtl="0" algn="l">
              <a:spcBef>
                <a:spcPts val="0"/>
              </a:spcBef>
              <a:spcAft>
                <a:spcPts val="0"/>
              </a:spcAft>
              <a:buSzPts val="1400"/>
              <a:buChar char="-"/>
            </a:pPr>
            <a:r>
              <a:rPr lang="en"/>
              <a:t>In fact, in this case, it could even be driven ad absurdum. To achieve \Gamma=6, a certain probability parameter would have to be &gt; 1</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f762380974_6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f762380974_6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Of course, this is all bogus</a:t>
            </a:r>
            <a:endParaRPr/>
          </a:p>
          <a:p>
            <a:pPr indent="-317500" lvl="0" marL="457200" rtl="0" algn="l">
              <a:spcBef>
                <a:spcPts val="0"/>
              </a:spcBef>
              <a:spcAft>
                <a:spcPts val="0"/>
              </a:spcAft>
              <a:buSzPts val="1400"/>
              <a:buChar char="-"/>
            </a:pPr>
            <a:r>
              <a:rPr lang="en"/>
              <a:t>Smoking does </a:t>
            </a:r>
            <a:r>
              <a:rPr i="1" lang="en"/>
              <a:t>not</a:t>
            </a:r>
            <a:r>
              <a:rPr lang="en"/>
              <a:t> cause cancer</a:t>
            </a:r>
            <a:endParaRPr/>
          </a:p>
          <a:p>
            <a:pPr indent="-317500" lvl="0" marL="457200" rtl="0" algn="l">
              <a:spcBef>
                <a:spcPts val="0"/>
              </a:spcBef>
              <a:spcAft>
                <a:spcPts val="0"/>
              </a:spcAft>
              <a:buSzPts val="1400"/>
              <a:buChar char="-"/>
            </a:pPr>
            <a:r>
              <a:rPr lang="en"/>
              <a:t>Rather, it is a joyful and healthy pastime</a:t>
            </a:r>
            <a:endParaRPr/>
          </a:p>
          <a:p>
            <a:pPr indent="-317500" lvl="0" marL="457200" rtl="0" algn="l">
              <a:spcBef>
                <a:spcPts val="0"/>
              </a:spcBef>
              <a:spcAft>
                <a:spcPts val="0"/>
              </a:spcAft>
              <a:buSzPts val="1400"/>
              <a:buChar char="-"/>
            </a:pPr>
            <a:r>
              <a:rPr lang="en"/>
              <a:t>After this lecture, go buy cigarettes and smoke</a:t>
            </a:r>
            <a:endParaRPr/>
          </a:p>
          <a:p>
            <a:pPr indent="-317500" lvl="0" marL="457200" rtl="0" algn="l">
              <a:spcBef>
                <a:spcPts val="0"/>
              </a:spcBef>
              <a:spcAft>
                <a:spcPts val="0"/>
              </a:spcAft>
              <a:buSzPts val="1400"/>
              <a:buChar char="-"/>
            </a:pPr>
            <a:r>
              <a:rPr lang="en"/>
              <a:t>And consider smoking West, mmmmm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762380974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762380974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f762380974_6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f762380974_6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They’re only EUR 9.90 for a pack of 34</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f762380974_6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f762380974_6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f762380974_6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f762380974_6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TopiCSS experience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f762380974_6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f762380974_6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762380974_6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f762380974_6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762380974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762380974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762380974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762380974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 you never speak of an experiment any more when you actually mean an obs study</a:t>
            </a:r>
            <a:endParaRPr/>
          </a:p>
          <a:p>
            <a:pPr indent="-317500" lvl="0" marL="457200" rtl="0" algn="l">
              <a:spcBef>
                <a:spcPts val="0"/>
              </a:spcBef>
              <a:spcAft>
                <a:spcPts val="0"/>
              </a:spcAft>
              <a:buSzPts val="1400"/>
              <a:buChar char="-"/>
            </a:pPr>
            <a:r>
              <a:rPr lang="en"/>
              <a:t>Not only in 3rd year of PhD…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762380974_6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762380974_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Semantic of arrows: cause and effect:</a:t>
            </a:r>
            <a:endParaRPr/>
          </a:p>
          <a:p>
            <a:pPr indent="-317500" lvl="1" marL="914400" rtl="0" algn="l">
              <a:spcBef>
                <a:spcPts val="0"/>
              </a:spcBef>
              <a:spcAft>
                <a:spcPts val="0"/>
              </a:spcAft>
              <a:buSzPts val="1400"/>
              <a:buChar char="-"/>
            </a:pPr>
            <a:r>
              <a:rPr lang="en"/>
              <a:t>Manipulating the quantity on the start point changes the quantity on the end point</a:t>
            </a:r>
            <a:endParaRPr b="1"/>
          </a:p>
          <a:p>
            <a:pPr indent="-317500" lvl="0" marL="457200" rtl="0" algn="l">
              <a:spcBef>
                <a:spcPts val="0"/>
              </a:spcBef>
              <a:spcAft>
                <a:spcPts val="0"/>
              </a:spcAft>
              <a:buSzPts val="1400"/>
              <a:buChar char="-"/>
            </a:pPr>
            <a:r>
              <a:rPr lang="en"/>
              <a:t>So this arrow is what Dr. Bob claims when trying to sell you his smoking cure</a:t>
            </a:r>
            <a:endParaRPr/>
          </a:p>
          <a:p>
            <a:pPr indent="-317500" lvl="0" marL="457200" rtl="0" algn="l">
              <a:spcBef>
                <a:spcPts val="0"/>
              </a:spcBef>
              <a:spcAft>
                <a:spcPts val="0"/>
              </a:spcAft>
              <a:buSzPts val="1400"/>
              <a:buChar char="-"/>
            </a:pPr>
            <a:r>
              <a:rPr lang="en"/>
              <a:t>… </a:t>
            </a:r>
            <a:endParaRPr/>
          </a:p>
          <a:p>
            <a:pPr indent="-317500" lvl="0" marL="457200" rtl="0" algn="l">
              <a:spcBef>
                <a:spcPts val="0"/>
              </a:spcBef>
              <a:spcAft>
                <a:spcPts val="0"/>
              </a:spcAft>
              <a:buSzPts val="1400"/>
              <a:buChar char="-"/>
            </a:pPr>
            <a:r>
              <a:rPr lang="en"/>
              <a:t>In presence of confounder, you are measuring a mix of the effects of treatment and confounders; don’t know what part of effect comes from which, …</a:t>
            </a:r>
            <a:endParaRPr/>
          </a:p>
          <a:p>
            <a:pPr indent="-317500" lvl="0" marL="457200" rtl="0" algn="l">
              <a:spcBef>
                <a:spcPts val="0"/>
              </a:spcBef>
              <a:spcAft>
                <a:spcPts val="0"/>
              </a:spcAft>
              <a:buSzPts val="1400"/>
              <a:buChar char="-"/>
            </a:pPr>
            <a:r>
              <a:rPr lang="en"/>
              <a:t>(p.t.o.)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cb443a306_6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cb443a306_6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 and the a</a:t>
            </a:r>
            <a:r>
              <a:rPr lang="en"/>
              <a:t>ssociation between treatment and outcome could be there even without any causal link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3"/>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a:spcBef>
                <a:spcPts val="0"/>
              </a:spcBef>
              <a:spcAft>
                <a:spcPts val="0"/>
              </a:spcAft>
              <a:buSzPts val="3000"/>
              <a:buNone/>
              <a:defRPr sz="1800"/>
            </a:lvl2pPr>
            <a:lvl3pPr indent="0" lvl="2">
              <a:spcBef>
                <a:spcPts val="0"/>
              </a:spcBef>
              <a:spcAft>
                <a:spcPts val="0"/>
              </a:spcAft>
              <a:buSzPts val="3000"/>
              <a:buNone/>
              <a:defRPr sz="1800"/>
            </a:lvl3pPr>
            <a:lvl4pPr indent="0" lvl="3">
              <a:spcBef>
                <a:spcPts val="0"/>
              </a:spcBef>
              <a:spcAft>
                <a:spcPts val="0"/>
              </a:spcAft>
              <a:buSzPts val="3000"/>
              <a:buNone/>
              <a:defRPr sz="1800"/>
            </a:lvl4pPr>
            <a:lvl5pPr indent="0" lvl="4">
              <a:spcBef>
                <a:spcPts val="0"/>
              </a:spcBef>
              <a:spcAft>
                <a:spcPts val="0"/>
              </a:spcAft>
              <a:buSzPts val="3000"/>
              <a:buNone/>
              <a:defRPr sz="1800"/>
            </a:lvl5pPr>
            <a:lvl6pPr indent="0" lvl="5">
              <a:spcBef>
                <a:spcPts val="0"/>
              </a:spcBef>
              <a:spcAft>
                <a:spcPts val="0"/>
              </a:spcAft>
              <a:buSzPts val="3000"/>
              <a:buNone/>
              <a:defRPr sz="1800"/>
            </a:lvl6pPr>
            <a:lvl7pPr indent="0" lvl="6">
              <a:spcBef>
                <a:spcPts val="0"/>
              </a:spcBef>
              <a:spcAft>
                <a:spcPts val="0"/>
              </a:spcAft>
              <a:buSzPts val="3000"/>
              <a:buNone/>
              <a:defRPr sz="1800"/>
            </a:lvl7pPr>
            <a:lvl8pPr indent="0" lvl="7">
              <a:spcBef>
                <a:spcPts val="0"/>
              </a:spcBef>
              <a:spcAft>
                <a:spcPts val="0"/>
              </a:spcAft>
              <a:buSzPts val="3000"/>
              <a:buNone/>
              <a:defRPr sz="1800"/>
            </a:lvl8pPr>
            <a:lvl9pPr indent="0" lvl="8">
              <a:spcBef>
                <a:spcPts val="0"/>
              </a:spcBef>
              <a:spcAft>
                <a:spcPts val="0"/>
              </a:spcAft>
              <a:buSzPts val="3000"/>
              <a:buNone/>
              <a:defRPr sz="1800"/>
            </a:lvl9pPr>
          </a:lstStyle>
          <a:p/>
        </p:txBody>
      </p:sp>
      <p:sp>
        <p:nvSpPr>
          <p:cNvPr id="70" name="Google Shape;70;p13"/>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4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1pPr>
            <a:lvl2pPr indent="-381000" lvl="1" marL="914400" marR="0" rtl="0" algn="l">
              <a:spcBef>
                <a:spcPts val="56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81000" lvl="2" marL="1371600" marR="0" rtl="0" algn="l">
              <a:spcBef>
                <a:spcPts val="48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81000" lvl="3" marL="18288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4pPr>
            <a:lvl5pPr indent="-381000" lvl="4" marL="22860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5pPr>
            <a:lvl6pPr indent="-381000" lvl="5" marL="27432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6pPr>
            <a:lvl7pPr indent="-381000" lvl="6" marL="32004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7pPr>
            <a:lvl8pPr indent="-381000" lvl="7" marL="36576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8pPr>
            <a:lvl9pPr indent="-381000" lvl="8" marL="41148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9pPr>
          </a:lstStyle>
          <a:p/>
        </p:txBody>
      </p:sp>
      <p:sp>
        <p:nvSpPr>
          <p:cNvPr id="71" name="Google Shape;71;p13"/>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2" name="Shape 72"/>
        <p:cNvGrpSpPr/>
        <p:nvPr/>
      </p:nvGrpSpPr>
      <p:grpSpPr>
        <a:xfrm>
          <a:off x="0" y="0"/>
          <a:ext cx="0" cy="0"/>
          <a:chOff x="0" y="0"/>
          <a:chExt cx="0" cy="0"/>
        </a:xfrm>
      </p:grpSpPr>
      <p:sp>
        <p:nvSpPr>
          <p:cNvPr id="73" name="Google Shape;73;p14"/>
          <p:cNvSpPr txBox="1"/>
          <p:nvPr>
            <p:ph type="title"/>
          </p:nvPr>
        </p:nvSpPr>
        <p:spPr>
          <a:xfrm>
            <a:off x="685800" y="457200"/>
            <a:ext cx="77724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a:spcBef>
                <a:spcPts val="0"/>
              </a:spcBef>
              <a:spcAft>
                <a:spcPts val="0"/>
              </a:spcAft>
              <a:buSzPts val="3000"/>
              <a:buNone/>
              <a:defRPr sz="1800"/>
            </a:lvl2pPr>
            <a:lvl3pPr indent="0" lvl="2">
              <a:spcBef>
                <a:spcPts val="0"/>
              </a:spcBef>
              <a:spcAft>
                <a:spcPts val="0"/>
              </a:spcAft>
              <a:buSzPts val="3000"/>
              <a:buNone/>
              <a:defRPr sz="1800"/>
            </a:lvl3pPr>
            <a:lvl4pPr indent="0" lvl="3">
              <a:spcBef>
                <a:spcPts val="0"/>
              </a:spcBef>
              <a:spcAft>
                <a:spcPts val="0"/>
              </a:spcAft>
              <a:buSzPts val="3000"/>
              <a:buNone/>
              <a:defRPr sz="1800"/>
            </a:lvl4pPr>
            <a:lvl5pPr indent="0" lvl="4">
              <a:spcBef>
                <a:spcPts val="0"/>
              </a:spcBef>
              <a:spcAft>
                <a:spcPts val="0"/>
              </a:spcAft>
              <a:buSzPts val="3000"/>
              <a:buNone/>
              <a:defRPr sz="1800"/>
            </a:lvl5pPr>
            <a:lvl6pPr indent="0" lvl="5">
              <a:spcBef>
                <a:spcPts val="0"/>
              </a:spcBef>
              <a:spcAft>
                <a:spcPts val="0"/>
              </a:spcAft>
              <a:buSzPts val="3000"/>
              <a:buNone/>
              <a:defRPr sz="1800"/>
            </a:lvl6pPr>
            <a:lvl7pPr indent="0" lvl="6">
              <a:spcBef>
                <a:spcPts val="0"/>
              </a:spcBef>
              <a:spcAft>
                <a:spcPts val="0"/>
              </a:spcAft>
              <a:buSzPts val="3000"/>
              <a:buNone/>
              <a:defRPr sz="1800"/>
            </a:lvl7pPr>
            <a:lvl8pPr indent="0" lvl="7">
              <a:spcBef>
                <a:spcPts val="0"/>
              </a:spcBef>
              <a:spcAft>
                <a:spcPts val="0"/>
              </a:spcAft>
              <a:buSzPts val="3000"/>
              <a:buNone/>
              <a:defRPr sz="1800"/>
            </a:lvl8pPr>
            <a:lvl9pPr indent="0" lvl="8">
              <a:spcBef>
                <a:spcPts val="0"/>
              </a:spcBef>
              <a:spcAft>
                <a:spcPts val="0"/>
              </a:spcAft>
              <a:buSzPts val="3000"/>
              <a:buNone/>
              <a:defRPr sz="1800"/>
            </a:lvl9pPr>
          </a:lstStyle>
          <a:p/>
        </p:txBody>
      </p:sp>
      <p:sp>
        <p:nvSpPr>
          <p:cNvPr id="74" name="Google Shape;74;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75" name="Shape 75"/>
        <p:cNvGrpSpPr/>
        <p:nvPr/>
      </p:nvGrpSpPr>
      <p:grpSpPr>
        <a:xfrm>
          <a:off x="0" y="0"/>
          <a:ext cx="0" cy="0"/>
          <a:chOff x="0" y="0"/>
          <a:chExt cx="0" cy="0"/>
        </a:xfrm>
      </p:grpSpPr>
      <p:sp>
        <p:nvSpPr>
          <p:cNvPr id="76" name="Google Shape;76;p15"/>
          <p:cNvSpPr txBox="1"/>
          <p:nvPr>
            <p:ph idx="1" type="body"/>
          </p:nvPr>
        </p:nvSpPr>
        <p:spPr>
          <a:xfrm>
            <a:off x="566738" y="171450"/>
            <a:ext cx="8001000" cy="43434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Google Shape;77;p15"/>
          <p:cNvSpPr txBox="1"/>
          <p:nvPr>
            <p:ph idx="10" type="dt"/>
          </p:nvPr>
        </p:nvSpPr>
        <p:spPr>
          <a:xfrm>
            <a:off x="609600" y="4683919"/>
            <a:ext cx="1981200" cy="35718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5"/>
          <p:cNvSpPr txBox="1"/>
          <p:nvPr>
            <p:ph idx="11" type="ftr"/>
          </p:nvPr>
        </p:nvSpPr>
        <p:spPr>
          <a:xfrm>
            <a:off x="2895600" y="4686300"/>
            <a:ext cx="3200400" cy="35718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84" name="Shape 84"/>
        <p:cNvGrpSpPr/>
        <p:nvPr/>
      </p:nvGrpSpPr>
      <p:grpSpPr>
        <a:xfrm>
          <a:off x="0" y="0"/>
          <a:ext cx="0" cy="0"/>
          <a:chOff x="0" y="0"/>
          <a:chExt cx="0" cy="0"/>
        </a:xfrm>
      </p:grpSpPr>
      <p:cxnSp>
        <p:nvCxnSpPr>
          <p:cNvPr id="85" name="Google Shape;85;p17"/>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86" name="Google Shape;86;p17"/>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87" name="Google Shape;87;p17"/>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88" name="Google Shape;88;p17"/>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9" name="Google Shape;89;p17"/>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0" name="Google Shape;90;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91" name="Shape 91"/>
        <p:cNvGrpSpPr/>
        <p:nvPr/>
      </p:nvGrpSpPr>
      <p:grpSpPr>
        <a:xfrm>
          <a:off x="0" y="0"/>
          <a:ext cx="0" cy="0"/>
          <a:chOff x="0" y="0"/>
          <a:chExt cx="0" cy="0"/>
        </a:xfrm>
      </p:grpSpPr>
      <p:cxnSp>
        <p:nvCxnSpPr>
          <p:cNvPr id="92" name="Google Shape;92;p18"/>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93" name="Google Shape;93;p18"/>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94" name="Google Shape;94;p18"/>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95" name="Google Shape;95;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19"/>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Helvetica Neue"/>
              <a:buNone/>
              <a:defRPr>
                <a:latin typeface="Helvetica Neue"/>
                <a:ea typeface="Helvetica Neue"/>
                <a:cs typeface="Helvetica Neue"/>
                <a:sym typeface="Helvetica Neue"/>
              </a:defRPr>
            </a:lvl1pPr>
            <a:lvl2pPr lvl="1" rtl="0">
              <a:spcBef>
                <a:spcPts val="0"/>
              </a:spcBef>
              <a:spcAft>
                <a:spcPts val="0"/>
              </a:spcAft>
              <a:buSzPts val="3000"/>
              <a:buFont typeface="Helvetica Neue"/>
              <a:buNone/>
              <a:defRPr>
                <a:latin typeface="Helvetica Neue"/>
                <a:ea typeface="Helvetica Neue"/>
                <a:cs typeface="Helvetica Neue"/>
                <a:sym typeface="Helvetica Neue"/>
              </a:defRPr>
            </a:lvl2pPr>
            <a:lvl3pPr lvl="2" rtl="0">
              <a:spcBef>
                <a:spcPts val="0"/>
              </a:spcBef>
              <a:spcAft>
                <a:spcPts val="0"/>
              </a:spcAft>
              <a:buSzPts val="3000"/>
              <a:buFont typeface="Helvetica Neue"/>
              <a:buNone/>
              <a:defRPr>
                <a:latin typeface="Helvetica Neue"/>
                <a:ea typeface="Helvetica Neue"/>
                <a:cs typeface="Helvetica Neue"/>
                <a:sym typeface="Helvetica Neue"/>
              </a:defRPr>
            </a:lvl3pPr>
            <a:lvl4pPr lvl="3" rtl="0">
              <a:spcBef>
                <a:spcPts val="0"/>
              </a:spcBef>
              <a:spcAft>
                <a:spcPts val="0"/>
              </a:spcAft>
              <a:buSzPts val="3000"/>
              <a:buFont typeface="Helvetica Neue"/>
              <a:buNone/>
              <a:defRPr>
                <a:latin typeface="Helvetica Neue"/>
                <a:ea typeface="Helvetica Neue"/>
                <a:cs typeface="Helvetica Neue"/>
                <a:sym typeface="Helvetica Neue"/>
              </a:defRPr>
            </a:lvl4pPr>
            <a:lvl5pPr lvl="4" rtl="0">
              <a:spcBef>
                <a:spcPts val="0"/>
              </a:spcBef>
              <a:spcAft>
                <a:spcPts val="0"/>
              </a:spcAft>
              <a:buSzPts val="3000"/>
              <a:buFont typeface="Helvetica Neue"/>
              <a:buNone/>
              <a:defRPr>
                <a:latin typeface="Helvetica Neue"/>
                <a:ea typeface="Helvetica Neue"/>
                <a:cs typeface="Helvetica Neue"/>
                <a:sym typeface="Helvetica Neue"/>
              </a:defRPr>
            </a:lvl5pPr>
            <a:lvl6pPr lvl="5" rtl="0">
              <a:spcBef>
                <a:spcPts val="0"/>
              </a:spcBef>
              <a:spcAft>
                <a:spcPts val="0"/>
              </a:spcAft>
              <a:buSzPts val="3000"/>
              <a:buFont typeface="Helvetica Neue"/>
              <a:buNone/>
              <a:defRPr>
                <a:latin typeface="Helvetica Neue"/>
                <a:ea typeface="Helvetica Neue"/>
                <a:cs typeface="Helvetica Neue"/>
                <a:sym typeface="Helvetica Neue"/>
              </a:defRPr>
            </a:lvl6pPr>
            <a:lvl7pPr lvl="6" rtl="0">
              <a:spcBef>
                <a:spcPts val="0"/>
              </a:spcBef>
              <a:spcAft>
                <a:spcPts val="0"/>
              </a:spcAft>
              <a:buSzPts val="3000"/>
              <a:buFont typeface="Helvetica Neue"/>
              <a:buNone/>
              <a:defRPr>
                <a:latin typeface="Helvetica Neue"/>
                <a:ea typeface="Helvetica Neue"/>
                <a:cs typeface="Helvetica Neue"/>
                <a:sym typeface="Helvetica Neue"/>
              </a:defRPr>
            </a:lvl7pPr>
            <a:lvl8pPr lvl="7" rtl="0">
              <a:spcBef>
                <a:spcPts val="0"/>
              </a:spcBef>
              <a:spcAft>
                <a:spcPts val="0"/>
              </a:spcAft>
              <a:buSzPts val="3000"/>
              <a:buFont typeface="Helvetica Neue"/>
              <a:buNone/>
              <a:defRPr>
                <a:latin typeface="Helvetica Neue"/>
                <a:ea typeface="Helvetica Neue"/>
                <a:cs typeface="Helvetica Neue"/>
                <a:sym typeface="Helvetica Neue"/>
              </a:defRPr>
            </a:lvl8pPr>
            <a:lvl9pPr lvl="8" rtl="0">
              <a:spcBef>
                <a:spcPts val="0"/>
              </a:spcBef>
              <a:spcAft>
                <a:spcPts val="0"/>
              </a:spcAft>
              <a:buSzPts val="3000"/>
              <a:buFont typeface="Helvetica Neue"/>
              <a:buNone/>
              <a:defRPr>
                <a:latin typeface="Helvetica Neue"/>
                <a:ea typeface="Helvetica Neue"/>
                <a:cs typeface="Helvetica Neue"/>
                <a:sym typeface="Helvetica Neue"/>
              </a:defRPr>
            </a:lvl9pPr>
          </a:lstStyle>
          <a:p/>
        </p:txBody>
      </p:sp>
      <p:sp>
        <p:nvSpPr>
          <p:cNvPr id="98" name="Google Shape;98;p19"/>
          <p:cNvSpPr txBox="1"/>
          <p:nvPr>
            <p:ph idx="1" type="body"/>
          </p:nvPr>
        </p:nvSpPr>
        <p:spPr>
          <a:xfrm>
            <a:off x="352712" y="1270535"/>
            <a:ext cx="6321600" cy="3002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Font typeface="Helvetica Neue"/>
              <a:buChar char="●"/>
              <a:defRPr sz="2400">
                <a:latin typeface="Helvetica Neue"/>
                <a:ea typeface="Helvetica Neue"/>
                <a:cs typeface="Helvetica Neue"/>
                <a:sym typeface="Helvetica Neue"/>
              </a:defRPr>
            </a:lvl1pPr>
            <a:lvl2pPr indent="-381000" lvl="1" marL="914400" rtl="0">
              <a:spcBef>
                <a:spcPts val="1600"/>
              </a:spcBef>
              <a:spcAft>
                <a:spcPts val="0"/>
              </a:spcAft>
              <a:buSzPts val="2400"/>
              <a:buFont typeface="Helvetica Neue"/>
              <a:buChar char="○"/>
              <a:defRPr sz="2400">
                <a:latin typeface="Helvetica Neue"/>
                <a:ea typeface="Helvetica Neue"/>
                <a:cs typeface="Helvetica Neue"/>
                <a:sym typeface="Helvetica Neue"/>
              </a:defRPr>
            </a:lvl2pPr>
            <a:lvl3pPr indent="-381000" lvl="2" marL="1371600" rtl="0">
              <a:spcBef>
                <a:spcPts val="1600"/>
              </a:spcBef>
              <a:spcAft>
                <a:spcPts val="0"/>
              </a:spcAft>
              <a:buSzPts val="2400"/>
              <a:buFont typeface="Helvetica Neue"/>
              <a:buChar char="■"/>
              <a:defRPr sz="2400">
                <a:latin typeface="Helvetica Neue"/>
                <a:ea typeface="Helvetica Neue"/>
                <a:cs typeface="Helvetica Neue"/>
                <a:sym typeface="Helvetica Neue"/>
              </a:defRPr>
            </a:lvl3pPr>
            <a:lvl4pPr indent="-381000" lvl="3" marL="1828800" rtl="0">
              <a:spcBef>
                <a:spcPts val="1600"/>
              </a:spcBef>
              <a:spcAft>
                <a:spcPts val="0"/>
              </a:spcAft>
              <a:buSzPts val="2400"/>
              <a:buFont typeface="Helvetica Neue"/>
              <a:buChar char="●"/>
              <a:defRPr sz="2400">
                <a:latin typeface="Helvetica Neue"/>
                <a:ea typeface="Helvetica Neue"/>
                <a:cs typeface="Helvetica Neue"/>
                <a:sym typeface="Helvetica Neue"/>
              </a:defRPr>
            </a:lvl4pPr>
            <a:lvl5pPr indent="-381000" lvl="4" marL="2286000" rtl="0">
              <a:spcBef>
                <a:spcPts val="1600"/>
              </a:spcBef>
              <a:spcAft>
                <a:spcPts val="0"/>
              </a:spcAft>
              <a:buSzPts val="2400"/>
              <a:buFont typeface="Helvetica Neue"/>
              <a:buChar char="○"/>
              <a:defRPr sz="2400">
                <a:latin typeface="Helvetica Neue"/>
                <a:ea typeface="Helvetica Neue"/>
                <a:cs typeface="Helvetica Neue"/>
                <a:sym typeface="Helvetica Neue"/>
              </a:defRPr>
            </a:lvl5pPr>
            <a:lvl6pPr indent="-381000" lvl="5" marL="2743200" rtl="0">
              <a:spcBef>
                <a:spcPts val="1600"/>
              </a:spcBef>
              <a:spcAft>
                <a:spcPts val="0"/>
              </a:spcAft>
              <a:buSzPts val="2400"/>
              <a:buFont typeface="Helvetica Neue"/>
              <a:buChar char="■"/>
              <a:defRPr sz="2400">
                <a:latin typeface="Helvetica Neue"/>
                <a:ea typeface="Helvetica Neue"/>
                <a:cs typeface="Helvetica Neue"/>
                <a:sym typeface="Helvetica Neue"/>
              </a:defRPr>
            </a:lvl6pPr>
            <a:lvl7pPr indent="-317500" lvl="6" marL="3200400" rtl="0">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rtl="0">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rtl="0">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99" name="Google Shape;99;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 name="Shape 100"/>
        <p:cNvGrpSpPr/>
        <p:nvPr/>
      </p:nvGrpSpPr>
      <p:grpSpPr>
        <a:xfrm>
          <a:off x="0" y="0"/>
          <a:ext cx="0" cy="0"/>
          <a:chOff x="0" y="0"/>
          <a:chExt cx="0" cy="0"/>
        </a:xfrm>
      </p:grpSpPr>
      <p:cxnSp>
        <p:nvCxnSpPr>
          <p:cNvPr id="101" name="Google Shape;101;p20"/>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02" name="Google Shape;102;p20"/>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03" name="Google Shape;103;p2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4" name="Google Shape;104;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 name="Google Shape;105;p20"/>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6" name="Google Shape;106;p20"/>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7" name="Google Shape;107;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2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0" name="Google Shape;110;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22"/>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22"/>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15" name="Shape 115"/>
        <p:cNvGrpSpPr/>
        <p:nvPr/>
      </p:nvGrpSpPr>
      <p:grpSpPr>
        <a:xfrm>
          <a:off x="0" y="0"/>
          <a:ext cx="0" cy="0"/>
          <a:chOff x="0" y="0"/>
          <a:chExt cx="0" cy="0"/>
        </a:xfrm>
      </p:grpSpPr>
      <p:cxnSp>
        <p:nvCxnSpPr>
          <p:cNvPr id="116" name="Google Shape;116;p23"/>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17" name="Google Shape;117;p23"/>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18" name="Google Shape;118;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24"/>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2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22" name="Google Shape;122;p24"/>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4125"/>
              </a:buClr>
              <a:buSzPts val="3600"/>
              <a:buNone/>
              <a:defRPr sz="3600">
                <a:solidFill>
                  <a:srgbClr val="CC4125"/>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23" name="Google Shape;123;p24"/>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4" name="Google Shape;124;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25" name="Google Shape;125;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sp>
        <p:nvSpPr>
          <p:cNvPr id="127" name="Google Shape;127;p25"/>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28" name="Google Shape;128;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cxnSp>
        <p:nvCxnSpPr>
          <p:cNvPr id="130" name="Google Shape;130;p26"/>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31" name="Google Shape;131;p26"/>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32" name="Google Shape;132;p26"/>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33" name="Google Shape;133;p26"/>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4" name="Google Shape;134;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
        <p:nvSpPr>
          <p:cNvPr id="136" name="Google Shape;136;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 name="Shape 137"/>
        <p:cNvGrpSpPr/>
        <p:nvPr/>
      </p:nvGrpSpPr>
      <p:grpSpPr>
        <a:xfrm>
          <a:off x="0" y="0"/>
          <a:ext cx="0" cy="0"/>
          <a:chOff x="0" y="0"/>
          <a:chExt cx="0" cy="0"/>
        </a:xfrm>
      </p:grpSpPr>
      <p:sp>
        <p:nvSpPr>
          <p:cNvPr id="138" name="Google Shape;138;p2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139" name="Google Shape;139;p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4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1pPr>
            <a:lvl2pPr indent="-381000" lvl="1" marL="914400" marR="0" rtl="0" algn="l">
              <a:spcBef>
                <a:spcPts val="56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81000" lvl="2" marL="1371600" marR="0" rtl="0" algn="l">
              <a:spcBef>
                <a:spcPts val="48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81000" lvl="3" marL="18288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4pPr>
            <a:lvl5pPr indent="-381000" lvl="4" marL="22860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5pPr>
            <a:lvl6pPr indent="-381000" lvl="5" marL="27432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6pPr>
            <a:lvl7pPr indent="-381000" lvl="6" marL="32004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7pPr>
            <a:lvl8pPr indent="-381000" lvl="7" marL="36576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8pPr>
            <a:lvl9pPr indent="-381000" lvl="8" marL="4114800" marR="0" rtl="0" algn="l">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9pPr>
          </a:lstStyle>
          <a:p/>
        </p:txBody>
      </p:sp>
      <p:sp>
        <p:nvSpPr>
          <p:cNvPr id="140" name="Google Shape;140;p28"/>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41" name="Shape 141"/>
        <p:cNvGrpSpPr/>
        <p:nvPr/>
      </p:nvGrpSpPr>
      <p:grpSpPr>
        <a:xfrm>
          <a:off x="0" y="0"/>
          <a:ext cx="0" cy="0"/>
          <a:chOff x="0" y="0"/>
          <a:chExt cx="0" cy="0"/>
        </a:xfrm>
      </p:grpSpPr>
      <p:sp>
        <p:nvSpPr>
          <p:cNvPr id="142" name="Google Shape;142;p29"/>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143" name="Google Shape;143;p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148" name="Shape 148"/>
        <p:cNvGrpSpPr/>
        <p:nvPr/>
      </p:nvGrpSpPr>
      <p:grpSpPr>
        <a:xfrm>
          <a:off x="0" y="0"/>
          <a:ext cx="0" cy="0"/>
          <a:chOff x="0" y="0"/>
          <a:chExt cx="0" cy="0"/>
        </a:xfrm>
      </p:grpSpPr>
      <p:cxnSp>
        <p:nvCxnSpPr>
          <p:cNvPr id="149" name="Google Shape;149;p31"/>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50" name="Google Shape;150;p31"/>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51" name="Google Shape;151;p31"/>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52" name="Google Shape;152;p31"/>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53" name="Google Shape;153;p31"/>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4" name="Google Shape;154;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155" name="Shape 155"/>
        <p:cNvGrpSpPr/>
        <p:nvPr/>
      </p:nvGrpSpPr>
      <p:grpSpPr>
        <a:xfrm>
          <a:off x="0" y="0"/>
          <a:ext cx="0" cy="0"/>
          <a:chOff x="0" y="0"/>
          <a:chExt cx="0" cy="0"/>
        </a:xfrm>
      </p:grpSpPr>
      <p:cxnSp>
        <p:nvCxnSpPr>
          <p:cNvPr id="156" name="Google Shape;156;p32"/>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57" name="Google Shape;157;p32"/>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58" name="Google Shape;158;p32"/>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59" name="Google Shape;159;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Char char="●"/>
              <a:defRPr sz="2400"/>
            </a:lvl1pPr>
            <a:lvl2pPr indent="-342900" lvl="1" marL="914400">
              <a:spcBef>
                <a:spcPts val="1600"/>
              </a:spcBef>
              <a:spcAft>
                <a:spcPts val="0"/>
              </a:spcAft>
              <a:buSzPts val="1800"/>
              <a:buChar char="○"/>
              <a:defRPr sz="1800"/>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 name="Shape 160"/>
        <p:cNvGrpSpPr/>
        <p:nvPr/>
      </p:nvGrpSpPr>
      <p:grpSpPr>
        <a:xfrm>
          <a:off x="0" y="0"/>
          <a:ext cx="0" cy="0"/>
          <a:chOff x="0" y="0"/>
          <a:chExt cx="0" cy="0"/>
        </a:xfrm>
      </p:grpSpPr>
      <p:sp>
        <p:nvSpPr>
          <p:cNvPr id="161" name="Google Shape;161;p33"/>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Helvetica Neue"/>
              <a:buNone/>
              <a:defRPr>
                <a:latin typeface="Helvetica Neue"/>
                <a:ea typeface="Helvetica Neue"/>
                <a:cs typeface="Helvetica Neue"/>
                <a:sym typeface="Helvetica Neue"/>
              </a:defRPr>
            </a:lvl1pPr>
            <a:lvl2pPr lvl="1" rtl="0">
              <a:spcBef>
                <a:spcPts val="0"/>
              </a:spcBef>
              <a:spcAft>
                <a:spcPts val="0"/>
              </a:spcAft>
              <a:buSzPts val="3000"/>
              <a:buFont typeface="Helvetica Neue"/>
              <a:buNone/>
              <a:defRPr>
                <a:latin typeface="Helvetica Neue"/>
                <a:ea typeface="Helvetica Neue"/>
                <a:cs typeface="Helvetica Neue"/>
                <a:sym typeface="Helvetica Neue"/>
              </a:defRPr>
            </a:lvl2pPr>
            <a:lvl3pPr lvl="2" rtl="0">
              <a:spcBef>
                <a:spcPts val="0"/>
              </a:spcBef>
              <a:spcAft>
                <a:spcPts val="0"/>
              </a:spcAft>
              <a:buSzPts val="3000"/>
              <a:buFont typeface="Helvetica Neue"/>
              <a:buNone/>
              <a:defRPr>
                <a:latin typeface="Helvetica Neue"/>
                <a:ea typeface="Helvetica Neue"/>
                <a:cs typeface="Helvetica Neue"/>
                <a:sym typeface="Helvetica Neue"/>
              </a:defRPr>
            </a:lvl3pPr>
            <a:lvl4pPr lvl="3" rtl="0">
              <a:spcBef>
                <a:spcPts val="0"/>
              </a:spcBef>
              <a:spcAft>
                <a:spcPts val="0"/>
              </a:spcAft>
              <a:buSzPts val="3000"/>
              <a:buFont typeface="Helvetica Neue"/>
              <a:buNone/>
              <a:defRPr>
                <a:latin typeface="Helvetica Neue"/>
                <a:ea typeface="Helvetica Neue"/>
                <a:cs typeface="Helvetica Neue"/>
                <a:sym typeface="Helvetica Neue"/>
              </a:defRPr>
            </a:lvl4pPr>
            <a:lvl5pPr lvl="4" rtl="0">
              <a:spcBef>
                <a:spcPts val="0"/>
              </a:spcBef>
              <a:spcAft>
                <a:spcPts val="0"/>
              </a:spcAft>
              <a:buSzPts val="3000"/>
              <a:buFont typeface="Helvetica Neue"/>
              <a:buNone/>
              <a:defRPr>
                <a:latin typeface="Helvetica Neue"/>
                <a:ea typeface="Helvetica Neue"/>
                <a:cs typeface="Helvetica Neue"/>
                <a:sym typeface="Helvetica Neue"/>
              </a:defRPr>
            </a:lvl5pPr>
            <a:lvl6pPr lvl="5" rtl="0">
              <a:spcBef>
                <a:spcPts val="0"/>
              </a:spcBef>
              <a:spcAft>
                <a:spcPts val="0"/>
              </a:spcAft>
              <a:buSzPts val="3000"/>
              <a:buFont typeface="Helvetica Neue"/>
              <a:buNone/>
              <a:defRPr>
                <a:latin typeface="Helvetica Neue"/>
                <a:ea typeface="Helvetica Neue"/>
                <a:cs typeface="Helvetica Neue"/>
                <a:sym typeface="Helvetica Neue"/>
              </a:defRPr>
            </a:lvl6pPr>
            <a:lvl7pPr lvl="6" rtl="0">
              <a:spcBef>
                <a:spcPts val="0"/>
              </a:spcBef>
              <a:spcAft>
                <a:spcPts val="0"/>
              </a:spcAft>
              <a:buSzPts val="3000"/>
              <a:buFont typeface="Helvetica Neue"/>
              <a:buNone/>
              <a:defRPr>
                <a:latin typeface="Helvetica Neue"/>
                <a:ea typeface="Helvetica Neue"/>
                <a:cs typeface="Helvetica Neue"/>
                <a:sym typeface="Helvetica Neue"/>
              </a:defRPr>
            </a:lvl7pPr>
            <a:lvl8pPr lvl="7" rtl="0">
              <a:spcBef>
                <a:spcPts val="0"/>
              </a:spcBef>
              <a:spcAft>
                <a:spcPts val="0"/>
              </a:spcAft>
              <a:buSzPts val="3000"/>
              <a:buFont typeface="Helvetica Neue"/>
              <a:buNone/>
              <a:defRPr>
                <a:latin typeface="Helvetica Neue"/>
                <a:ea typeface="Helvetica Neue"/>
                <a:cs typeface="Helvetica Neue"/>
                <a:sym typeface="Helvetica Neue"/>
              </a:defRPr>
            </a:lvl8pPr>
            <a:lvl9pPr lvl="8" rtl="0">
              <a:spcBef>
                <a:spcPts val="0"/>
              </a:spcBef>
              <a:spcAft>
                <a:spcPts val="0"/>
              </a:spcAft>
              <a:buSzPts val="3000"/>
              <a:buFont typeface="Helvetica Neue"/>
              <a:buNone/>
              <a:defRPr>
                <a:latin typeface="Helvetica Neue"/>
                <a:ea typeface="Helvetica Neue"/>
                <a:cs typeface="Helvetica Neue"/>
                <a:sym typeface="Helvetica Neue"/>
              </a:defRPr>
            </a:lvl9pPr>
          </a:lstStyle>
          <a:p/>
        </p:txBody>
      </p:sp>
      <p:sp>
        <p:nvSpPr>
          <p:cNvPr id="162" name="Google Shape;162;p33"/>
          <p:cNvSpPr txBox="1"/>
          <p:nvPr>
            <p:ph idx="1" type="body"/>
          </p:nvPr>
        </p:nvSpPr>
        <p:spPr>
          <a:xfrm>
            <a:off x="352712" y="1270535"/>
            <a:ext cx="6321600" cy="3002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Font typeface="Helvetica Neue"/>
              <a:buChar char="●"/>
              <a:defRPr sz="2400">
                <a:latin typeface="Helvetica Neue"/>
                <a:ea typeface="Helvetica Neue"/>
                <a:cs typeface="Helvetica Neue"/>
                <a:sym typeface="Helvetica Neue"/>
              </a:defRPr>
            </a:lvl1pPr>
            <a:lvl2pPr indent="-381000" lvl="1" marL="914400" rtl="0">
              <a:spcBef>
                <a:spcPts val="1600"/>
              </a:spcBef>
              <a:spcAft>
                <a:spcPts val="0"/>
              </a:spcAft>
              <a:buSzPts val="2400"/>
              <a:buFont typeface="Helvetica Neue"/>
              <a:buChar char="○"/>
              <a:defRPr sz="2400">
                <a:latin typeface="Helvetica Neue"/>
                <a:ea typeface="Helvetica Neue"/>
                <a:cs typeface="Helvetica Neue"/>
                <a:sym typeface="Helvetica Neue"/>
              </a:defRPr>
            </a:lvl2pPr>
            <a:lvl3pPr indent="-381000" lvl="2" marL="1371600" rtl="0">
              <a:spcBef>
                <a:spcPts val="1600"/>
              </a:spcBef>
              <a:spcAft>
                <a:spcPts val="0"/>
              </a:spcAft>
              <a:buSzPts val="2400"/>
              <a:buFont typeface="Helvetica Neue"/>
              <a:buChar char="■"/>
              <a:defRPr sz="2400">
                <a:latin typeface="Helvetica Neue"/>
                <a:ea typeface="Helvetica Neue"/>
                <a:cs typeface="Helvetica Neue"/>
                <a:sym typeface="Helvetica Neue"/>
              </a:defRPr>
            </a:lvl3pPr>
            <a:lvl4pPr indent="-381000" lvl="3" marL="1828800" rtl="0">
              <a:spcBef>
                <a:spcPts val="1600"/>
              </a:spcBef>
              <a:spcAft>
                <a:spcPts val="0"/>
              </a:spcAft>
              <a:buSzPts val="2400"/>
              <a:buFont typeface="Helvetica Neue"/>
              <a:buChar char="●"/>
              <a:defRPr sz="2400">
                <a:latin typeface="Helvetica Neue"/>
                <a:ea typeface="Helvetica Neue"/>
                <a:cs typeface="Helvetica Neue"/>
                <a:sym typeface="Helvetica Neue"/>
              </a:defRPr>
            </a:lvl4pPr>
            <a:lvl5pPr indent="-381000" lvl="4" marL="2286000" rtl="0">
              <a:spcBef>
                <a:spcPts val="1600"/>
              </a:spcBef>
              <a:spcAft>
                <a:spcPts val="0"/>
              </a:spcAft>
              <a:buSzPts val="2400"/>
              <a:buFont typeface="Helvetica Neue"/>
              <a:buChar char="○"/>
              <a:defRPr sz="2400">
                <a:latin typeface="Helvetica Neue"/>
                <a:ea typeface="Helvetica Neue"/>
                <a:cs typeface="Helvetica Neue"/>
                <a:sym typeface="Helvetica Neue"/>
              </a:defRPr>
            </a:lvl5pPr>
            <a:lvl6pPr indent="-381000" lvl="5" marL="2743200" rtl="0">
              <a:spcBef>
                <a:spcPts val="1600"/>
              </a:spcBef>
              <a:spcAft>
                <a:spcPts val="0"/>
              </a:spcAft>
              <a:buSzPts val="2400"/>
              <a:buFont typeface="Helvetica Neue"/>
              <a:buChar char="■"/>
              <a:defRPr sz="2400">
                <a:latin typeface="Helvetica Neue"/>
                <a:ea typeface="Helvetica Neue"/>
                <a:cs typeface="Helvetica Neue"/>
                <a:sym typeface="Helvetica Neue"/>
              </a:defRPr>
            </a:lvl6pPr>
            <a:lvl7pPr indent="-317500" lvl="6" marL="3200400" rtl="0">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rtl="0">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rtl="0">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163" name="Google Shape;163;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4" name="Shape 164"/>
        <p:cNvGrpSpPr/>
        <p:nvPr/>
      </p:nvGrpSpPr>
      <p:grpSpPr>
        <a:xfrm>
          <a:off x="0" y="0"/>
          <a:ext cx="0" cy="0"/>
          <a:chOff x="0" y="0"/>
          <a:chExt cx="0" cy="0"/>
        </a:xfrm>
      </p:grpSpPr>
      <p:cxnSp>
        <p:nvCxnSpPr>
          <p:cNvPr id="165" name="Google Shape;165;p3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66" name="Google Shape;166;p3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67" name="Google Shape;167;p3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68" name="Google Shape;168;p3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34"/>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0" name="Google Shape;170;p34"/>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1" name="Google Shape;171;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 name="Shape 172"/>
        <p:cNvGrpSpPr/>
        <p:nvPr/>
      </p:nvGrpSpPr>
      <p:grpSpPr>
        <a:xfrm>
          <a:off x="0" y="0"/>
          <a:ext cx="0" cy="0"/>
          <a:chOff x="0" y="0"/>
          <a:chExt cx="0" cy="0"/>
        </a:xfrm>
      </p:grpSpPr>
      <p:sp>
        <p:nvSpPr>
          <p:cNvPr id="173" name="Google Shape;173;p3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4" name="Google Shape;174;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5" name="Shape 175"/>
        <p:cNvGrpSpPr/>
        <p:nvPr/>
      </p:nvGrpSpPr>
      <p:grpSpPr>
        <a:xfrm>
          <a:off x="0" y="0"/>
          <a:ext cx="0" cy="0"/>
          <a:chOff x="0" y="0"/>
          <a:chExt cx="0" cy="0"/>
        </a:xfrm>
      </p:grpSpPr>
      <p:sp>
        <p:nvSpPr>
          <p:cNvPr id="176" name="Google Shape;176;p36"/>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7" name="Google Shape;177;p36"/>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8" name="Google Shape;178;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79" name="Shape 179"/>
        <p:cNvGrpSpPr/>
        <p:nvPr/>
      </p:nvGrpSpPr>
      <p:grpSpPr>
        <a:xfrm>
          <a:off x="0" y="0"/>
          <a:ext cx="0" cy="0"/>
          <a:chOff x="0" y="0"/>
          <a:chExt cx="0" cy="0"/>
        </a:xfrm>
      </p:grpSpPr>
      <p:cxnSp>
        <p:nvCxnSpPr>
          <p:cNvPr id="180" name="Google Shape;180;p37"/>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81" name="Google Shape;181;p37"/>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82" name="Google Shape;182;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38"/>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3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86" name="Google Shape;186;p38"/>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4125"/>
              </a:buClr>
              <a:buSzPts val="3600"/>
              <a:buNone/>
              <a:defRPr sz="3600">
                <a:solidFill>
                  <a:srgbClr val="CC4125"/>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87" name="Google Shape;187;p38"/>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 name="Google Shape;188;p3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89" name="Google Shape;189;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 name="Shape 190"/>
        <p:cNvGrpSpPr/>
        <p:nvPr/>
      </p:nvGrpSpPr>
      <p:grpSpPr>
        <a:xfrm>
          <a:off x="0" y="0"/>
          <a:ext cx="0" cy="0"/>
          <a:chOff x="0" y="0"/>
          <a:chExt cx="0" cy="0"/>
        </a:xfrm>
      </p:grpSpPr>
      <p:sp>
        <p:nvSpPr>
          <p:cNvPr id="191" name="Google Shape;191;p39"/>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92" name="Google Shape;192;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3" name="Shape 193"/>
        <p:cNvGrpSpPr/>
        <p:nvPr/>
      </p:nvGrpSpPr>
      <p:grpSpPr>
        <a:xfrm>
          <a:off x="0" y="0"/>
          <a:ext cx="0" cy="0"/>
          <a:chOff x="0" y="0"/>
          <a:chExt cx="0" cy="0"/>
        </a:xfrm>
      </p:grpSpPr>
      <p:cxnSp>
        <p:nvCxnSpPr>
          <p:cNvPr id="194" name="Google Shape;194;p4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95" name="Google Shape;195;p40"/>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96" name="Google Shape;196;p40"/>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97" name="Google Shape;197;p40"/>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98" name="Google Shape;198;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9" name="Shape 199"/>
        <p:cNvGrpSpPr/>
        <p:nvPr/>
      </p:nvGrpSpPr>
      <p:grpSpPr>
        <a:xfrm>
          <a:off x="0" y="0"/>
          <a:ext cx="0" cy="0"/>
          <a:chOff x="0" y="0"/>
          <a:chExt cx="0" cy="0"/>
        </a:xfrm>
      </p:grpSpPr>
      <p:sp>
        <p:nvSpPr>
          <p:cNvPr id="200" name="Google Shape;200;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1" name="Shape 201"/>
        <p:cNvGrpSpPr/>
        <p:nvPr/>
      </p:nvGrpSpPr>
      <p:grpSpPr>
        <a:xfrm>
          <a:off x="0" y="0"/>
          <a:ext cx="0" cy="0"/>
          <a:chOff x="0" y="0"/>
          <a:chExt cx="0" cy="0"/>
        </a:xfrm>
      </p:grpSpPr>
      <p:sp>
        <p:nvSpPr>
          <p:cNvPr id="202" name="Google Shape;202;p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203" name="Google Shape;203;p4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204" name="Google Shape;204;p42"/>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CC4125"/>
              </a:buClr>
              <a:buSzPts val="3600"/>
              <a:buNone/>
              <a:defRPr sz="3600">
                <a:solidFill>
                  <a:srgbClr val="CC4125"/>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3.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82" name="Google Shape;82;p16"/>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3" name="Google Shape;83;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144" name="Shape 144"/>
        <p:cNvGrpSpPr/>
        <p:nvPr/>
      </p:nvGrpSpPr>
      <p:grpSpPr>
        <a:xfrm>
          <a:off x="0" y="0"/>
          <a:ext cx="0" cy="0"/>
          <a:chOff x="0" y="0"/>
          <a:chExt cx="0" cy="0"/>
        </a:xfrm>
      </p:grpSpPr>
      <p:sp>
        <p:nvSpPr>
          <p:cNvPr id="145" name="Google Shape;145;p30"/>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146" name="Google Shape;146;p30"/>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147" name="Google Shape;147;p3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hyperlink" Target="https://web.archive.org/web/20181031082317/https://www.health.harvard.edu/blog/placebo-can-work-even-know-placebo-20160707992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hyperlink" Target="http://www.stewartschultz.com/statistics/books/Design%20of%20observational%20studies.pdf" TargetMode="External"/><Relationship Id="rId4" Type="http://schemas.openxmlformats.org/officeDocument/2006/relationships/hyperlink" Target="https://pressbooks.library.upei.ca/montelpare/chapter/john-snow-and-the-natural-experimen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hyperlink" Target="https://dlab.epfl.ch/teaching/spring2022/cs727/papers/rosenbaum2020modern.pdf" TargetMode="Externa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hyperlink" Target="https://en.wikipedia.org/wiki/Hungarian_algorithm" TargetMode="External"/><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hyperlink" Target="http://www.stewartschultz.com/statistics/books/Design%20of%20observational%20studies.pdf" TargetMode="External"/><Relationship Id="rId5"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22.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go.epfl.ch/ada2023-lec6-feedback"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hyperlink" Target="http://www.stewartschultz.com/statistics/books/Design%20of%20observational%20studies.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 Id="rId3" Type="http://schemas.openxmlformats.org/officeDocument/2006/relationships/hyperlink" Target="https://go.epfl.ch/ada2023-lec6-feedback"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hyperlink" Target="http://www.stewartschultz.com/statistics/books/Design%20of%20observational%20studies.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hyperlink" Target="http://www.stewartschultz.com/statistics/books/Design%20of%20observational%20studies.pdf" TargetMode="External"/><Relationship Id="rId4" Type="http://schemas.openxmlformats.org/officeDocument/2006/relationships/hyperlink" Target="https://www.hup.harvard.edu/catalog.php?isbn=9780674975576" TargetMode="External"/><Relationship Id="rId5" Type="http://schemas.openxmlformats.org/officeDocument/2006/relationships/hyperlink" Target="http://bayes.cs.ucla.edu/WH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Screen Shot 2017-05-29 at 10.29.02 PM.png" id="210" name="Google Shape;210;p43"/>
          <p:cNvPicPr preferRelativeResize="0"/>
          <p:nvPr/>
        </p:nvPicPr>
        <p:blipFill>
          <a:blip r:embed="rId3">
            <a:alphaModFix/>
          </a:blip>
          <a:stretch>
            <a:fillRect/>
          </a:stretch>
        </p:blipFill>
        <p:spPr>
          <a:xfrm>
            <a:off x="430549" y="873025"/>
            <a:ext cx="3384251" cy="3388101"/>
          </a:xfrm>
          <a:prstGeom prst="rect">
            <a:avLst/>
          </a:prstGeom>
          <a:noFill/>
          <a:ln>
            <a:noFill/>
          </a:ln>
        </p:spPr>
      </p:pic>
      <p:sp>
        <p:nvSpPr>
          <p:cNvPr id="211" name="Google Shape;211;p43"/>
          <p:cNvSpPr txBox="1"/>
          <p:nvPr/>
        </p:nvSpPr>
        <p:spPr>
          <a:xfrm>
            <a:off x="712450" y="112125"/>
            <a:ext cx="7653300" cy="14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Applied Data Analysis (CS401)</a:t>
            </a:r>
            <a:endParaRPr b="1" sz="4000">
              <a:latin typeface="Helvetica Neue"/>
              <a:ea typeface="Helvetica Neue"/>
              <a:cs typeface="Helvetica Neue"/>
              <a:sym typeface="Helvetica Neue"/>
            </a:endParaRPr>
          </a:p>
        </p:txBody>
      </p:sp>
      <p:sp>
        <p:nvSpPr>
          <p:cNvPr id="212" name="Google Shape;212;p43"/>
          <p:cNvSpPr txBox="1"/>
          <p:nvPr/>
        </p:nvSpPr>
        <p:spPr>
          <a:xfrm>
            <a:off x="2680800" y="4317000"/>
            <a:ext cx="37824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Robert West</a:t>
            </a:r>
            <a:endParaRPr b="1" sz="4000">
              <a:latin typeface="Helvetica Neue"/>
              <a:ea typeface="Helvetica Neue"/>
              <a:cs typeface="Helvetica Neue"/>
              <a:sym typeface="Helvetica Neue"/>
            </a:endParaRPr>
          </a:p>
        </p:txBody>
      </p:sp>
      <p:pic>
        <p:nvPicPr>
          <p:cNvPr id="213" name="Google Shape;213;p43"/>
          <p:cNvPicPr preferRelativeResize="0"/>
          <p:nvPr/>
        </p:nvPicPr>
        <p:blipFill>
          <a:blip r:embed="rId4">
            <a:alphaModFix/>
          </a:blip>
          <a:stretch>
            <a:fillRect/>
          </a:stretch>
        </p:blipFill>
        <p:spPr>
          <a:xfrm>
            <a:off x="7817850" y="3860451"/>
            <a:ext cx="1228850" cy="1221900"/>
          </a:xfrm>
          <a:prstGeom prst="rect">
            <a:avLst/>
          </a:prstGeom>
          <a:noFill/>
          <a:ln>
            <a:noFill/>
          </a:ln>
        </p:spPr>
      </p:pic>
      <p:sp>
        <p:nvSpPr>
          <p:cNvPr id="214" name="Google Shape;214;p43"/>
          <p:cNvSpPr txBox="1"/>
          <p:nvPr/>
        </p:nvSpPr>
        <p:spPr>
          <a:xfrm>
            <a:off x="3923000" y="1084350"/>
            <a:ext cx="4713300" cy="145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4000">
                <a:latin typeface="Helvetica Neue"/>
                <a:ea typeface="Helvetica Neue"/>
                <a:cs typeface="Helvetica Neue"/>
                <a:sym typeface="Helvetica Neue"/>
              </a:rPr>
              <a:t>Lecture 6</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Causal analysis of observational data</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25 Oct 2023</a:t>
            </a:r>
            <a:endParaRPr b="1" sz="4000">
              <a:latin typeface="Helvetica Neue"/>
              <a:ea typeface="Helvetica Neue"/>
              <a:cs typeface="Helvetica Neue"/>
              <a:sym typeface="Helvetica Neue"/>
            </a:endParaRPr>
          </a:p>
        </p:txBody>
      </p:sp>
      <p:pic>
        <p:nvPicPr>
          <p:cNvPr id="215" name="Google Shape;215;p43"/>
          <p:cNvPicPr preferRelativeResize="0"/>
          <p:nvPr/>
        </p:nvPicPr>
        <p:blipFill>
          <a:blip r:embed="rId5">
            <a:alphaModFix/>
          </a:blip>
          <a:stretch>
            <a:fillRect/>
          </a:stretch>
        </p:blipFill>
        <p:spPr>
          <a:xfrm>
            <a:off x="188600" y="4511602"/>
            <a:ext cx="1644925" cy="47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685800" y="4572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Ideal setting as a causal diagram</a:t>
            </a:r>
            <a:endParaRPr/>
          </a:p>
        </p:txBody>
      </p:sp>
      <p:sp>
        <p:nvSpPr>
          <p:cNvPr id="305" name="Google Shape;305;p52"/>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06" name="Google Shape;306;p52"/>
          <p:cNvSpPr/>
          <p:nvPr/>
        </p:nvSpPr>
        <p:spPr>
          <a:xfrm>
            <a:off x="4335750" y="2393075"/>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2"/>
          <p:cNvSpPr/>
          <p:nvPr/>
        </p:nvSpPr>
        <p:spPr>
          <a:xfrm>
            <a:off x="3022088"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2"/>
          <p:cNvSpPr/>
          <p:nvPr/>
        </p:nvSpPr>
        <p:spPr>
          <a:xfrm>
            <a:off x="5649413"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52"/>
          <p:cNvCxnSpPr>
            <a:stCxn id="306" idx="5"/>
            <a:endCxn id="308" idx="1"/>
          </p:cNvCxnSpPr>
          <p:nvPr/>
        </p:nvCxnSpPr>
        <p:spPr>
          <a:xfrm>
            <a:off x="4739054" y="2796379"/>
            <a:ext cx="979500" cy="1365600"/>
          </a:xfrm>
          <a:prstGeom prst="straightConnector1">
            <a:avLst/>
          </a:prstGeom>
          <a:noFill/>
          <a:ln cap="flat" cmpd="sng" w="38100">
            <a:solidFill>
              <a:schemeClr val="dk2"/>
            </a:solidFill>
            <a:prstDash val="solid"/>
            <a:round/>
            <a:headEnd len="med" w="med" type="none"/>
            <a:tailEnd len="med" w="med" type="triangle"/>
          </a:ln>
        </p:spPr>
      </p:cxnSp>
      <p:cxnSp>
        <p:nvCxnSpPr>
          <p:cNvPr id="310" name="Google Shape;310;p52"/>
          <p:cNvCxnSpPr>
            <a:stCxn id="307" idx="6"/>
            <a:endCxn id="308" idx="2"/>
          </p:cNvCxnSpPr>
          <p:nvPr/>
        </p:nvCxnSpPr>
        <p:spPr>
          <a:xfrm>
            <a:off x="3494588" y="4329050"/>
            <a:ext cx="2154900" cy="0"/>
          </a:xfrm>
          <a:prstGeom prst="straightConnector1">
            <a:avLst/>
          </a:prstGeom>
          <a:noFill/>
          <a:ln cap="flat" cmpd="sng" w="38100">
            <a:solidFill>
              <a:schemeClr val="dk2"/>
            </a:solidFill>
            <a:prstDash val="solid"/>
            <a:round/>
            <a:headEnd len="med" w="med" type="none"/>
            <a:tailEnd len="med" w="med" type="triangle"/>
          </a:ln>
        </p:spPr>
      </p:cxnSp>
      <p:sp>
        <p:nvSpPr>
          <p:cNvPr id="311" name="Google Shape;311;p52"/>
          <p:cNvSpPr txBox="1"/>
          <p:nvPr/>
        </p:nvSpPr>
        <p:spPr>
          <a:xfrm>
            <a:off x="1896975" y="1869000"/>
            <a:ext cx="56562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Motivation to quit smoking etc.</a:t>
            </a:r>
            <a:endParaRPr sz="2500">
              <a:latin typeface="Calibri"/>
              <a:ea typeface="Calibri"/>
              <a:cs typeface="Calibri"/>
              <a:sym typeface="Calibri"/>
            </a:endParaRPr>
          </a:p>
        </p:txBody>
      </p:sp>
      <p:sp>
        <p:nvSpPr>
          <p:cNvPr id="312" name="Google Shape;312;p52"/>
          <p:cNvSpPr txBox="1"/>
          <p:nvPr/>
        </p:nvSpPr>
        <p:spPr>
          <a:xfrm>
            <a:off x="11425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Take Dr. Bob’s medicine</a:t>
            </a:r>
            <a:endParaRPr sz="2500">
              <a:latin typeface="Calibri"/>
              <a:ea typeface="Calibri"/>
              <a:cs typeface="Calibri"/>
              <a:sym typeface="Calibri"/>
            </a:endParaRPr>
          </a:p>
        </p:txBody>
      </p:sp>
      <p:sp>
        <p:nvSpPr>
          <p:cNvPr id="313" name="Google Shape;313;p52"/>
          <p:cNvSpPr txBox="1"/>
          <p:nvPr/>
        </p:nvSpPr>
        <p:spPr>
          <a:xfrm>
            <a:off x="50287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Quit smoking</a:t>
            </a:r>
            <a:endParaRPr sz="25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Randomized controlled experiments</a:t>
            </a:r>
            <a:endParaRPr sz="4300"/>
          </a:p>
        </p:txBody>
      </p:sp>
      <p:sp>
        <p:nvSpPr>
          <p:cNvPr id="319" name="Google Shape;319;p53"/>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Two experimental conditions:</a:t>
            </a:r>
            <a:endParaRPr/>
          </a:p>
          <a:p>
            <a:pPr indent="-381000" lvl="1" marL="914400" rtl="0" algn="l">
              <a:spcBef>
                <a:spcPts val="0"/>
              </a:spcBef>
              <a:spcAft>
                <a:spcPts val="0"/>
              </a:spcAft>
              <a:buSzPts val="2400"/>
              <a:buChar char="○"/>
            </a:pPr>
            <a:r>
              <a:rPr lang="en"/>
              <a:t>Treatment (e.g., medicine)</a:t>
            </a:r>
            <a:endParaRPr/>
          </a:p>
          <a:p>
            <a:pPr indent="-381000" lvl="1" marL="914400" rtl="0" algn="l">
              <a:spcBef>
                <a:spcPts val="0"/>
              </a:spcBef>
              <a:spcAft>
                <a:spcPts val="0"/>
              </a:spcAft>
              <a:buSzPts val="2400"/>
              <a:buChar char="○"/>
            </a:pPr>
            <a:r>
              <a:rPr lang="en"/>
              <a:t>Control (e.g., placebo </a:t>
            </a:r>
            <a:r>
              <a:rPr lang="en" sz="1200"/>
              <a:t>[</a:t>
            </a:r>
            <a:r>
              <a:rPr lang="en" sz="1200" u="sng">
                <a:solidFill>
                  <a:schemeClr val="hlink"/>
                </a:solidFill>
                <a:hlinkClick r:id="rId3"/>
              </a:rPr>
              <a:t>fun fact</a:t>
            </a:r>
            <a:r>
              <a:rPr lang="en" sz="1200"/>
              <a:t>]</a:t>
            </a:r>
            <a:r>
              <a:rPr lang="en"/>
              <a:t>)</a:t>
            </a:r>
            <a:endParaRPr/>
          </a:p>
          <a:p>
            <a:pPr indent="-381000" lvl="0" marL="457200" rtl="0" algn="l">
              <a:spcBef>
                <a:spcPts val="0"/>
              </a:spcBef>
              <a:spcAft>
                <a:spcPts val="0"/>
              </a:spcAft>
              <a:buSzPts val="2400"/>
              <a:buChar char="●"/>
            </a:pPr>
            <a:r>
              <a:rPr lang="en"/>
              <a:t>Assignment of participants to conditions is random</a:t>
            </a:r>
            <a:endParaRPr/>
          </a:p>
          <a:p>
            <a:pPr indent="-381000" lvl="1" marL="914400" rtl="0" algn="l">
              <a:spcBef>
                <a:spcPts val="0"/>
              </a:spcBef>
              <a:spcAft>
                <a:spcPts val="0"/>
              </a:spcAft>
              <a:buSzPts val="2400"/>
              <a:buChar char="○"/>
            </a:pPr>
            <a:r>
              <a:rPr lang="en"/>
              <a:t>Probability of receiving treatment same for everyone</a:t>
            </a:r>
            <a:endParaRPr/>
          </a:p>
          <a:p>
            <a:pPr indent="-381000" lvl="0" marL="457200" rtl="0" algn="l">
              <a:spcBef>
                <a:spcPts val="0"/>
              </a:spcBef>
              <a:spcAft>
                <a:spcPts val="0"/>
              </a:spcAft>
              <a:buClr>
                <a:schemeClr val="dk2"/>
              </a:buClr>
              <a:buSzPts val="2400"/>
              <a:buChar char="●"/>
            </a:pPr>
            <a:r>
              <a:rPr lang="en">
                <a:solidFill>
                  <a:schemeClr val="dk2"/>
                </a:solidFill>
              </a:rPr>
              <a:t>Treatment and control groups are indistinguishable</a:t>
            </a:r>
            <a:endParaRPr>
              <a:solidFill>
                <a:schemeClr val="dk2"/>
              </a:solidFill>
            </a:endParaRPr>
          </a:p>
          <a:p>
            <a:pPr indent="-381000" lvl="1" marL="914400" rtl="0" algn="l">
              <a:spcBef>
                <a:spcPts val="0"/>
              </a:spcBef>
              <a:spcAft>
                <a:spcPts val="0"/>
              </a:spcAft>
              <a:buClr>
                <a:schemeClr val="dk2"/>
              </a:buClr>
              <a:buSzPts val="2400"/>
              <a:buChar char="○"/>
            </a:pPr>
            <a:r>
              <a:rPr lang="en">
                <a:solidFill>
                  <a:schemeClr val="dk2"/>
                </a:solidFill>
              </a:rPr>
              <a:t>E.g., determination to quit smoking is not systematically higher in the treated group</a:t>
            </a:r>
            <a:endParaRPr/>
          </a:p>
        </p:txBody>
      </p:sp>
      <p:sp>
        <p:nvSpPr>
          <p:cNvPr id="320" name="Google Shape;320;p5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4"/>
          <p:cNvSpPr txBox="1"/>
          <p:nvPr>
            <p:ph type="title"/>
          </p:nvPr>
        </p:nvSpPr>
        <p:spPr>
          <a:xfrm>
            <a:off x="685800" y="4572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Randomized c</a:t>
            </a:r>
            <a:r>
              <a:rPr lang="en"/>
              <a:t>ontrolled experiment as a causal diagram</a:t>
            </a:r>
            <a:endParaRPr/>
          </a:p>
        </p:txBody>
      </p:sp>
      <p:sp>
        <p:nvSpPr>
          <p:cNvPr id="326" name="Google Shape;326;p54"/>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7" name="Google Shape;327;p54"/>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54"/>
          <p:cNvSpPr/>
          <p:nvPr/>
        </p:nvSpPr>
        <p:spPr>
          <a:xfrm>
            <a:off x="4335750" y="2393075"/>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4"/>
          <p:cNvSpPr/>
          <p:nvPr/>
        </p:nvSpPr>
        <p:spPr>
          <a:xfrm>
            <a:off x="3022088"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4"/>
          <p:cNvSpPr/>
          <p:nvPr/>
        </p:nvSpPr>
        <p:spPr>
          <a:xfrm>
            <a:off x="5649413"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 name="Google Shape;331;p54"/>
          <p:cNvCxnSpPr>
            <a:stCxn id="328" idx="5"/>
            <a:endCxn id="330" idx="1"/>
          </p:cNvCxnSpPr>
          <p:nvPr/>
        </p:nvCxnSpPr>
        <p:spPr>
          <a:xfrm>
            <a:off x="4739054" y="2796379"/>
            <a:ext cx="979500" cy="1365600"/>
          </a:xfrm>
          <a:prstGeom prst="straightConnector1">
            <a:avLst/>
          </a:prstGeom>
          <a:noFill/>
          <a:ln cap="flat" cmpd="sng" w="38100">
            <a:solidFill>
              <a:schemeClr val="dk2"/>
            </a:solidFill>
            <a:prstDash val="solid"/>
            <a:round/>
            <a:headEnd len="med" w="med" type="none"/>
            <a:tailEnd len="med" w="med" type="triangle"/>
          </a:ln>
        </p:spPr>
      </p:cxnSp>
      <p:cxnSp>
        <p:nvCxnSpPr>
          <p:cNvPr id="332" name="Google Shape;332;p54"/>
          <p:cNvCxnSpPr>
            <a:stCxn id="329" idx="6"/>
            <a:endCxn id="330" idx="2"/>
          </p:cNvCxnSpPr>
          <p:nvPr/>
        </p:nvCxnSpPr>
        <p:spPr>
          <a:xfrm>
            <a:off x="3494588" y="4329050"/>
            <a:ext cx="2154900" cy="0"/>
          </a:xfrm>
          <a:prstGeom prst="straightConnector1">
            <a:avLst/>
          </a:prstGeom>
          <a:noFill/>
          <a:ln cap="flat" cmpd="sng" w="38100">
            <a:solidFill>
              <a:schemeClr val="dk2"/>
            </a:solidFill>
            <a:prstDash val="solid"/>
            <a:round/>
            <a:headEnd len="med" w="med" type="none"/>
            <a:tailEnd len="med" w="med" type="triangle"/>
          </a:ln>
        </p:spPr>
      </p:cxnSp>
      <p:sp>
        <p:nvSpPr>
          <p:cNvPr id="333" name="Google Shape;333;p54"/>
          <p:cNvSpPr txBox="1"/>
          <p:nvPr/>
        </p:nvSpPr>
        <p:spPr>
          <a:xfrm>
            <a:off x="1896975" y="1869000"/>
            <a:ext cx="56562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Motivation to quit smoking etc.</a:t>
            </a:r>
            <a:endParaRPr sz="2500">
              <a:latin typeface="Calibri"/>
              <a:ea typeface="Calibri"/>
              <a:cs typeface="Calibri"/>
              <a:sym typeface="Calibri"/>
            </a:endParaRPr>
          </a:p>
        </p:txBody>
      </p:sp>
      <p:sp>
        <p:nvSpPr>
          <p:cNvPr id="334" name="Google Shape;334;p54"/>
          <p:cNvSpPr txBox="1"/>
          <p:nvPr/>
        </p:nvSpPr>
        <p:spPr>
          <a:xfrm>
            <a:off x="11425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Take Dr. Bob’s medicine</a:t>
            </a:r>
            <a:endParaRPr sz="2500">
              <a:latin typeface="Calibri"/>
              <a:ea typeface="Calibri"/>
              <a:cs typeface="Calibri"/>
              <a:sym typeface="Calibri"/>
            </a:endParaRPr>
          </a:p>
        </p:txBody>
      </p:sp>
      <p:sp>
        <p:nvSpPr>
          <p:cNvPr id="335" name="Google Shape;335;p54"/>
          <p:cNvSpPr txBox="1"/>
          <p:nvPr/>
        </p:nvSpPr>
        <p:spPr>
          <a:xfrm>
            <a:off x="50287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Quit smoking</a:t>
            </a:r>
            <a:endParaRPr sz="2500">
              <a:latin typeface="Calibri"/>
              <a:ea typeface="Calibri"/>
              <a:cs typeface="Calibri"/>
              <a:sym typeface="Calibri"/>
            </a:endParaRPr>
          </a:p>
        </p:txBody>
      </p:sp>
      <p:cxnSp>
        <p:nvCxnSpPr>
          <p:cNvPr id="336" name="Google Shape;336;p54"/>
          <p:cNvCxnSpPr/>
          <p:nvPr/>
        </p:nvCxnSpPr>
        <p:spPr>
          <a:xfrm flipH="1">
            <a:off x="3425446" y="2796379"/>
            <a:ext cx="979500" cy="1365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685800" y="4572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Randomized c</a:t>
            </a:r>
            <a:r>
              <a:rPr lang="en"/>
              <a:t>ontrolled experiment as a causal diagram</a:t>
            </a:r>
            <a:endParaRPr/>
          </a:p>
        </p:txBody>
      </p:sp>
      <p:sp>
        <p:nvSpPr>
          <p:cNvPr id="342" name="Google Shape;342;p55"/>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43" name="Google Shape;343;p55"/>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55"/>
          <p:cNvSpPr/>
          <p:nvPr/>
        </p:nvSpPr>
        <p:spPr>
          <a:xfrm>
            <a:off x="4335750" y="2393075"/>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5"/>
          <p:cNvSpPr/>
          <p:nvPr/>
        </p:nvSpPr>
        <p:spPr>
          <a:xfrm>
            <a:off x="3022088"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5"/>
          <p:cNvSpPr/>
          <p:nvPr/>
        </p:nvSpPr>
        <p:spPr>
          <a:xfrm>
            <a:off x="5649413"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 name="Google Shape;347;p55"/>
          <p:cNvCxnSpPr>
            <a:stCxn id="344" idx="5"/>
            <a:endCxn id="346" idx="1"/>
          </p:cNvCxnSpPr>
          <p:nvPr/>
        </p:nvCxnSpPr>
        <p:spPr>
          <a:xfrm>
            <a:off x="4739054" y="2796379"/>
            <a:ext cx="979500" cy="1365600"/>
          </a:xfrm>
          <a:prstGeom prst="straightConnector1">
            <a:avLst/>
          </a:prstGeom>
          <a:noFill/>
          <a:ln cap="flat" cmpd="sng" w="38100">
            <a:solidFill>
              <a:schemeClr val="dk2"/>
            </a:solidFill>
            <a:prstDash val="solid"/>
            <a:round/>
            <a:headEnd len="med" w="med" type="none"/>
            <a:tailEnd len="med" w="med" type="triangle"/>
          </a:ln>
        </p:spPr>
      </p:cxnSp>
      <p:cxnSp>
        <p:nvCxnSpPr>
          <p:cNvPr id="348" name="Google Shape;348;p55"/>
          <p:cNvCxnSpPr>
            <a:stCxn id="345" idx="6"/>
            <a:endCxn id="346" idx="2"/>
          </p:cNvCxnSpPr>
          <p:nvPr/>
        </p:nvCxnSpPr>
        <p:spPr>
          <a:xfrm>
            <a:off x="3494588" y="4329050"/>
            <a:ext cx="2154900" cy="0"/>
          </a:xfrm>
          <a:prstGeom prst="straightConnector1">
            <a:avLst/>
          </a:prstGeom>
          <a:noFill/>
          <a:ln cap="flat" cmpd="sng" w="38100">
            <a:solidFill>
              <a:schemeClr val="dk2"/>
            </a:solidFill>
            <a:prstDash val="solid"/>
            <a:round/>
            <a:headEnd len="med" w="med" type="none"/>
            <a:tailEnd len="med" w="med" type="triangle"/>
          </a:ln>
        </p:spPr>
      </p:cxnSp>
      <p:sp>
        <p:nvSpPr>
          <p:cNvPr id="349" name="Google Shape;349;p55"/>
          <p:cNvSpPr txBox="1"/>
          <p:nvPr/>
        </p:nvSpPr>
        <p:spPr>
          <a:xfrm>
            <a:off x="1896975" y="1869000"/>
            <a:ext cx="56562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Motivation to quit smoking etc.</a:t>
            </a:r>
            <a:endParaRPr sz="2500">
              <a:latin typeface="Calibri"/>
              <a:ea typeface="Calibri"/>
              <a:cs typeface="Calibri"/>
              <a:sym typeface="Calibri"/>
            </a:endParaRPr>
          </a:p>
        </p:txBody>
      </p:sp>
      <p:sp>
        <p:nvSpPr>
          <p:cNvPr id="350" name="Google Shape;350;p55"/>
          <p:cNvSpPr txBox="1"/>
          <p:nvPr/>
        </p:nvSpPr>
        <p:spPr>
          <a:xfrm>
            <a:off x="11425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Take Dr. Bob’s medicine</a:t>
            </a:r>
            <a:endParaRPr sz="2500">
              <a:latin typeface="Calibri"/>
              <a:ea typeface="Calibri"/>
              <a:cs typeface="Calibri"/>
              <a:sym typeface="Calibri"/>
            </a:endParaRPr>
          </a:p>
        </p:txBody>
      </p:sp>
      <p:sp>
        <p:nvSpPr>
          <p:cNvPr id="351" name="Google Shape;351;p55"/>
          <p:cNvSpPr txBox="1"/>
          <p:nvPr/>
        </p:nvSpPr>
        <p:spPr>
          <a:xfrm>
            <a:off x="50287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Quit smoking</a:t>
            </a:r>
            <a:endParaRPr sz="25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6"/>
          <p:cNvSpPr txBox="1"/>
          <p:nvPr>
            <p:ph type="title"/>
          </p:nvPr>
        </p:nvSpPr>
        <p:spPr>
          <a:xfrm>
            <a:off x="685800" y="4572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Randomized c</a:t>
            </a:r>
            <a:r>
              <a:rPr lang="en"/>
              <a:t>ontrolled experiment as a causal diagram</a:t>
            </a:r>
            <a:endParaRPr/>
          </a:p>
        </p:txBody>
      </p:sp>
      <p:sp>
        <p:nvSpPr>
          <p:cNvPr id="357" name="Google Shape;357;p56"/>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58" name="Google Shape;358;p56"/>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56"/>
          <p:cNvSpPr/>
          <p:nvPr/>
        </p:nvSpPr>
        <p:spPr>
          <a:xfrm>
            <a:off x="4335750" y="2393075"/>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6"/>
          <p:cNvSpPr/>
          <p:nvPr/>
        </p:nvSpPr>
        <p:spPr>
          <a:xfrm>
            <a:off x="3022088"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6"/>
          <p:cNvSpPr/>
          <p:nvPr/>
        </p:nvSpPr>
        <p:spPr>
          <a:xfrm>
            <a:off x="5649413"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 name="Google Shape;362;p56"/>
          <p:cNvCxnSpPr>
            <a:stCxn id="359" idx="5"/>
            <a:endCxn id="361" idx="1"/>
          </p:cNvCxnSpPr>
          <p:nvPr/>
        </p:nvCxnSpPr>
        <p:spPr>
          <a:xfrm>
            <a:off x="4739054" y="2796379"/>
            <a:ext cx="979500" cy="1365600"/>
          </a:xfrm>
          <a:prstGeom prst="straightConnector1">
            <a:avLst/>
          </a:prstGeom>
          <a:noFill/>
          <a:ln cap="flat" cmpd="sng" w="38100">
            <a:solidFill>
              <a:schemeClr val="dk2"/>
            </a:solidFill>
            <a:prstDash val="solid"/>
            <a:round/>
            <a:headEnd len="med" w="med" type="none"/>
            <a:tailEnd len="med" w="med" type="triangle"/>
          </a:ln>
        </p:spPr>
      </p:cxnSp>
      <p:cxnSp>
        <p:nvCxnSpPr>
          <p:cNvPr id="363" name="Google Shape;363;p56"/>
          <p:cNvCxnSpPr>
            <a:stCxn id="360" idx="6"/>
            <a:endCxn id="361" idx="2"/>
          </p:cNvCxnSpPr>
          <p:nvPr/>
        </p:nvCxnSpPr>
        <p:spPr>
          <a:xfrm>
            <a:off x="3494588" y="4329050"/>
            <a:ext cx="2154900" cy="0"/>
          </a:xfrm>
          <a:prstGeom prst="straightConnector1">
            <a:avLst/>
          </a:prstGeom>
          <a:noFill/>
          <a:ln cap="flat" cmpd="sng" w="38100">
            <a:solidFill>
              <a:schemeClr val="dk2"/>
            </a:solidFill>
            <a:prstDash val="solid"/>
            <a:round/>
            <a:headEnd len="med" w="med" type="none"/>
            <a:tailEnd len="med" w="med" type="triangle"/>
          </a:ln>
        </p:spPr>
      </p:cxnSp>
      <p:sp>
        <p:nvSpPr>
          <p:cNvPr id="364" name="Google Shape;364;p56"/>
          <p:cNvSpPr txBox="1"/>
          <p:nvPr/>
        </p:nvSpPr>
        <p:spPr>
          <a:xfrm>
            <a:off x="1896975" y="1869000"/>
            <a:ext cx="56562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Motivation to quit smoking etc.</a:t>
            </a:r>
            <a:endParaRPr sz="2500">
              <a:latin typeface="Calibri"/>
              <a:ea typeface="Calibri"/>
              <a:cs typeface="Calibri"/>
              <a:sym typeface="Calibri"/>
            </a:endParaRPr>
          </a:p>
        </p:txBody>
      </p:sp>
      <p:sp>
        <p:nvSpPr>
          <p:cNvPr id="365" name="Google Shape;365;p56"/>
          <p:cNvSpPr txBox="1"/>
          <p:nvPr/>
        </p:nvSpPr>
        <p:spPr>
          <a:xfrm>
            <a:off x="11425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Take Dr. Bob’s medicine</a:t>
            </a:r>
            <a:endParaRPr sz="2500">
              <a:latin typeface="Calibri"/>
              <a:ea typeface="Calibri"/>
              <a:cs typeface="Calibri"/>
              <a:sym typeface="Calibri"/>
            </a:endParaRPr>
          </a:p>
        </p:txBody>
      </p:sp>
      <p:sp>
        <p:nvSpPr>
          <p:cNvPr id="366" name="Google Shape;366;p56"/>
          <p:cNvSpPr txBox="1"/>
          <p:nvPr/>
        </p:nvSpPr>
        <p:spPr>
          <a:xfrm>
            <a:off x="50287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Quit smoking</a:t>
            </a:r>
            <a:endParaRPr sz="2500">
              <a:latin typeface="Calibri"/>
              <a:ea typeface="Calibri"/>
              <a:cs typeface="Calibri"/>
              <a:sym typeface="Calibri"/>
            </a:endParaRPr>
          </a:p>
        </p:txBody>
      </p:sp>
      <p:cxnSp>
        <p:nvCxnSpPr>
          <p:cNvPr id="367" name="Google Shape;367;p56"/>
          <p:cNvCxnSpPr>
            <a:stCxn id="368" idx="5"/>
            <a:endCxn id="360" idx="1"/>
          </p:cNvCxnSpPr>
          <p:nvPr/>
        </p:nvCxnSpPr>
        <p:spPr>
          <a:xfrm>
            <a:off x="2037984" y="2796396"/>
            <a:ext cx="1053300" cy="1365600"/>
          </a:xfrm>
          <a:prstGeom prst="straightConnector1">
            <a:avLst/>
          </a:prstGeom>
          <a:noFill/>
          <a:ln cap="flat" cmpd="sng" w="38100">
            <a:solidFill>
              <a:schemeClr val="dk2"/>
            </a:solidFill>
            <a:prstDash val="solid"/>
            <a:round/>
            <a:headEnd len="med" w="med" type="none"/>
            <a:tailEnd len="med" w="med" type="triangle"/>
          </a:ln>
        </p:spPr>
      </p:cxnSp>
      <p:sp>
        <p:nvSpPr>
          <p:cNvPr id="369" name="Google Shape;369;p56"/>
          <p:cNvSpPr txBox="1"/>
          <p:nvPr/>
        </p:nvSpPr>
        <p:spPr>
          <a:xfrm>
            <a:off x="309725" y="1947575"/>
            <a:ext cx="17760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Coin</a:t>
            </a:r>
            <a:endParaRPr sz="2500">
              <a:latin typeface="Calibri"/>
              <a:ea typeface="Calibri"/>
              <a:cs typeface="Calibri"/>
              <a:sym typeface="Calibri"/>
            </a:endParaRPr>
          </a:p>
        </p:txBody>
      </p:sp>
      <p:pic>
        <p:nvPicPr>
          <p:cNvPr id="370" name="Google Shape;370;p56"/>
          <p:cNvPicPr preferRelativeResize="0"/>
          <p:nvPr/>
        </p:nvPicPr>
        <p:blipFill>
          <a:blip r:embed="rId3">
            <a:alphaModFix/>
          </a:blip>
          <a:stretch>
            <a:fillRect/>
          </a:stretch>
        </p:blipFill>
        <p:spPr>
          <a:xfrm>
            <a:off x="1721066" y="2393075"/>
            <a:ext cx="472500" cy="47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457200" y="535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Limits of randomization</a:t>
            </a:r>
            <a:endParaRPr/>
          </a:p>
        </p:txBody>
      </p:sp>
      <p:sp>
        <p:nvSpPr>
          <p:cNvPr id="376" name="Google Shape;376;p57"/>
          <p:cNvSpPr txBox="1"/>
          <p:nvPr>
            <p:ph idx="1" type="body"/>
          </p:nvPr>
        </p:nvSpPr>
        <p:spPr>
          <a:xfrm>
            <a:off x="457200" y="7429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Do seat belts save lives?</a:t>
            </a:r>
            <a:endParaRPr/>
          </a:p>
          <a:p>
            <a:pPr indent="-381000" lvl="0" marL="457200" rtl="0" algn="l">
              <a:spcBef>
                <a:spcPts val="0"/>
              </a:spcBef>
              <a:spcAft>
                <a:spcPts val="0"/>
              </a:spcAft>
              <a:buSzPts val="2400"/>
              <a:buChar char="●"/>
            </a:pPr>
            <a:r>
              <a:rPr lang="en"/>
              <a:t>Experiment:</a:t>
            </a:r>
            <a:endParaRPr/>
          </a:p>
          <a:p>
            <a:pPr indent="-381000" lvl="1" marL="914400" rtl="0" algn="l">
              <a:spcBef>
                <a:spcPts val="0"/>
              </a:spcBef>
              <a:spcAft>
                <a:spcPts val="0"/>
              </a:spcAft>
              <a:buSzPts val="2400"/>
              <a:buChar char="○"/>
            </a:pPr>
            <a:r>
              <a:rPr lang="en"/>
              <a:t>Flip coin at birth to assign to treatment (always wear seat belt for entire life) or control (never wear seat belt)</a:t>
            </a:r>
            <a:endParaRPr/>
          </a:p>
          <a:p>
            <a:pPr indent="-381000" lvl="1" marL="914400" rtl="0" algn="l">
              <a:spcBef>
                <a:spcPts val="0"/>
              </a:spcBef>
              <a:spcAft>
                <a:spcPts val="0"/>
              </a:spcAft>
              <a:buSzPts val="2400"/>
              <a:buChar char="○"/>
            </a:pPr>
            <a:r>
              <a:rPr lang="en"/>
              <a:t>Measure fraction of traffic deaths in each group</a:t>
            </a:r>
            <a:endParaRPr/>
          </a:p>
          <a:p>
            <a:pPr indent="-381000" lvl="0" marL="457200" rtl="0" algn="l">
              <a:spcBef>
                <a:spcPts val="0"/>
              </a:spcBef>
              <a:spcAft>
                <a:spcPts val="0"/>
              </a:spcAft>
              <a:buSzPts val="2400"/>
              <a:buChar char="●"/>
            </a:pPr>
            <a:r>
              <a:rPr lang="en"/>
              <a:t>Randomized experiments aren’t always feasible</a:t>
            </a:r>
            <a:endParaRPr/>
          </a:p>
          <a:p>
            <a:pPr indent="-381000" lvl="1" marL="914400" rtl="0" algn="l">
              <a:spcBef>
                <a:spcPts val="0"/>
              </a:spcBef>
              <a:spcAft>
                <a:spcPts val="0"/>
              </a:spcAft>
              <a:buSzPts val="2400"/>
              <a:buChar char="○"/>
            </a:pPr>
            <a:r>
              <a:rPr lang="en"/>
              <a:t>Unethical (see above), expensive, fundamentally impossible (e.g., do earthquakes decrease life spans?)</a:t>
            </a:r>
            <a:endParaRPr/>
          </a:p>
          <a:p>
            <a:pPr indent="-381000" lvl="1" marL="914400" rtl="0" algn="l">
              <a:spcBef>
                <a:spcPts val="0"/>
              </a:spcBef>
              <a:spcAft>
                <a:spcPts val="0"/>
              </a:spcAft>
              <a:buSzPts val="2400"/>
              <a:buChar char="○"/>
            </a:pPr>
            <a:r>
              <a:rPr lang="en"/>
              <a:t>Most modern “big data” is “found data”</a:t>
            </a:r>
            <a:endParaRPr/>
          </a:p>
          <a:p>
            <a:pPr indent="-381000" lvl="0" marL="457200" rtl="0" algn="l">
              <a:spcBef>
                <a:spcPts val="0"/>
              </a:spcBef>
              <a:spcAft>
                <a:spcPts val="0"/>
              </a:spcAft>
              <a:buClr>
                <a:srgbClr val="000000"/>
              </a:buClr>
              <a:buSzPts val="2400"/>
              <a:buChar char="●"/>
            </a:pPr>
            <a:r>
              <a:rPr lang="en">
                <a:solidFill>
                  <a:schemeClr val="dk2"/>
                </a:solidFill>
              </a:rPr>
              <a:t>Experiments may lead to unrealistic scenarios</a:t>
            </a:r>
            <a:endParaRPr/>
          </a:p>
        </p:txBody>
      </p:sp>
      <p:sp>
        <p:nvSpPr>
          <p:cNvPr id="377" name="Google Shape;377;p5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observational studies</a:t>
            </a:r>
            <a:endParaRPr/>
          </a:p>
        </p:txBody>
      </p:sp>
      <p:sp>
        <p:nvSpPr>
          <p:cNvPr id="383" name="Google Shape;383;p58"/>
          <p:cNvSpPr txBox="1"/>
          <p:nvPr>
            <p:ph idx="1" type="body"/>
          </p:nvPr>
        </p:nvSpPr>
        <p:spPr>
          <a:xfrm>
            <a:off x="457200" y="971550"/>
            <a:ext cx="8229600" cy="3394500"/>
          </a:xfrm>
          <a:prstGeom prst="rect">
            <a:avLst/>
          </a:prstGeom>
        </p:spPr>
        <p:txBody>
          <a:bodyPr anchorCtr="0" anchor="t" bIns="91425" lIns="91425" spcFirstLastPara="1" rIns="91425" wrap="square" tIns="91425">
            <a:noAutofit/>
          </a:bodyPr>
          <a:lstStyle/>
          <a:p>
            <a:pPr indent="-368300" lvl="0" marL="457200" rtl="0" algn="l">
              <a:spcBef>
                <a:spcPts val="640"/>
              </a:spcBef>
              <a:spcAft>
                <a:spcPts val="0"/>
              </a:spcAft>
              <a:buSzPts val="2200"/>
              <a:buChar char="●"/>
            </a:pPr>
            <a:r>
              <a:rPr lang="en" sz="2200"/>
              <a:t>Fundamentally different from experiment:</a:t>
            </a:r>
            <a:endParaRPr sz="2200"/>
          </a:p>
          <a:p>
            <a:pPr indent="-368300" lvl="1" marL="914400" rtl="0" algn="l">
              <a:spcBef>
                <a:spcPts val="0"/>
              </a:spcBef>
              <a:spcAft>
                <a:spcPts val="0"/>
              </a:spcAft>
              <a:buSzPts val="2200"/>
              <a:buChar char="○"/>
            </a:pPr>
            <a:r>
              <a:rPr lang="en" sz="2200"/>
              <a:t>Researcher can’t control who goes to which condition</a:t>
            </a:r>
            <a:endParaRPr sz="2200"/>
          </a:p>
          <a:p>
            <a:pPr indent="-368300" lvl="1" marL="914400" rtl="0" algn="l">
              <a:spcBef>
                <a:spcPts val="0"/>
              </a:spcBef>
              <a:spcAft>
                <a:spcPts val="0"/>
              </a:spcAft>
              <a:buSzPts val="2200"/>
              <a:buChar char="○"/>
            </a:pPr>
            <a:r>
              <a:rPr lang="en" sz="2200"/>
              <a:t>Researcher is merely an observer, not a tinkerer</a:t>
            </a:r>
            <a:endParaRPr sz="2200"/>
          </a:p>
          <a:p>
            <a:pPr indent="-368300" lvl="1" marL="914400" rtl="0" algn="l">
              <a:spcBef>
                <a:spcPts val="0"/>
              </a:spcBef>
              <a:spcAft>
                <a:spcPts val="0"/>
              </a:spcAft>
              <a:buSzPts val="2200"/>
              <a:buChar char="○"/>
            </a:pPr>
            <a:r>
              <a:rPr lang="en" sz="2200"/>
              <a:t>Much less problematic w.r.t. ethics, price, feasibility</a:t>
            </a:r>
            <a:endParaRPr sz="2200"/>
          </a:p>
          <a:p>
            <a:pPr indent="-368300" lvl="1" marL="914400" rtl="0" algn="l">
              <a:spcBef>
                <a:spcPts val="0"/>
              </a:spcBef>
              <a:spcAft>
                <a:spcPts val="0"/>
              </a:spcAft>
              <a:buSzPts val="2200"/>
              <a:buChar char="○"/>
            </a:pPr>
            <a:r>
              <a:rPr lang="en" sz="2200"/>
              <a:t>Much more problematic w.r.t. validity of conclusions</a:t>
            </a:r>
            <a:endParaRPr sz="2200"/>
          </a:p>
          <a:p>
            <a:pPr indent="-368300" lvl="0" marL="457200" rtl="0" algn="l">
              <a:spcBef>
                <a:spcPts val="0"/>
              </a:spcBef>
              <a:spcAft>
                <a:spcPts val="0"/>
              </a:spcAft>
              <a:buSzPts val="2200"/>
              <a:buChar char="●"/>
            </a:pPr>
            <a:r>
              <a:rPr lang="en" sz="2200"/>
              <a:t>All advantages of randomized experiment are gone</a:t>
            </a:r>
            <a:endParaRPr sz="2200"/>
          </a:p>
          <a:p>
            <a:pPr indent="-368300" lvl="1" marL="914400" rtl="0" algn="l">
              <a:spcBef>
                <a:spcPts val="0"/>
              </a:spcBef>
              <a:spcAft>
                <a:spcPts val="0"/>
              </a:spcAft>
              <a:buSzPts val="2200"/>
              <a:buChar char="○"/>
            </a:pPr>
            <a:r>
              <a:rPr lang="en" sz="2200"/>
              <a:t>Subjects self-select to be treated</a:t>
            </a:r>
            <a:endParaRPr sz="2200"/>
          </a:p>
          <a:p>
            <a:pPr indent="-368300" lvl="1" marL="914400" rtl="0" algn="l">
              <a:spcBef>
                <a:spcPts val="0"/>
              </a:spcBef>
              <a:spcAft>
                <a:spcPts val="0"/>
              </a:spcAft>
              <a:buSzPts val="2200"/>
              <a:buChar char="○"/>
            </a:pPr>
            <a:r>
              <a:rPr lang="en" sz="2200"/>
              <a:t>Treatment assignment and response may be caused by same hidden correlate (a.k.a. confounders; e.g., motivation to quit smoking)</a:t>
            </a:r>
            <a:endParaRPr sz="2200"/>
          </a:p>
        </p:txBody>
      </p:sp>
      <p:sp>
        <p:nvSpPr>
          <p:cNvPr id="384" name="Google Shape;384;p5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 seat belts revisited</a:t>
            </a:r>
            <a:endParaRPr/>
          </a:p>
        </p:txBody>
      </p:sp>
      <p:sp>
        <p:nvSpPr>
          <p:cNvPr id="390" name="Google Shape;390;p59"/>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Recall: experiment infeasible because unethical</a:t>
            </a:r>
            <a:endParaRPr/>
          </a:p>
          <a:p>
            <a:pPr indent="-381000" lvl="0" marL="457200" rtl="0" algn="l">
              <a:spcBef>
                <a:spcPts val="0"/>
              </a:spcBef>
              <a:spcAft>
                <a:spcPts val="0"/>
              </a:spcAft>
              <a:buSzPts val="2400"/>
              <a:buChar char="●"/>
            </a:pPr>
            <a:r>
              <a:rPr lang="en"/>
              <a:t>Observational study:</a:t>
            </a:r>
            <a:endParaRPr/>
          </a:p>
          <a:p>
            <a:pPr indent="-381000" lvl="1" marL="914400" rtl="0" algn="l">
              <a:spcBef>
                <a:spcPts val="0"/>
              </a:spcBef>
              <a:spcAft>
                <a:spcPts val="0"/>
              </a:spcAft>
              <a:buSzPts val="2400"/>
              <a:buChar char="○"/>
            </a:pPr>
            <a:r>
              <a:rPr lang="en"/>
              <a:t>Dataset: all traffic accidents in a given time span</a:t>
            </a:r>
            <a:endParaRPr/>
          </a:p>
          <a:p>
            <a:pPr indent="-381000" lvl="1" marL="914400" rtl="0" algn="l">
              <a:spcBef>
                <a:spcPts val="0"/>
              </a:spcBef>
              <a:spcAft>
                <a:spcPts val="0"/>
              </a:spcAft>
              <a:buSzPts val="2400"/>
              <a:buChar char="○"/>
            </a:pPr>
            <a:r>
              <a:rPr lang="en"/>
              <a:t>Two treatment conditions:</a:t>
            </a:r>
            <a:endParaRPr/>
          </a:p>
          <a:p>
            <a:pPr indent="-381000" lvl="2" marL="1371600" rtl="0" algn="l">
              <a:spcBef>
                <a:spcPts val="0"/>
              </a:spcBef>
              <a:spcAft>
                <a:spcPts val="0"/>
              </a:spcAft>
              <a:buSzPts val="2400"/>
              <a:buChar char="■"/>
            </a:pPr>
            <a:r>
              <a:rPr lang="en"/>
              <a:t>Treated: seat-belt wearers</a:t>
            </a:r>
            <a:endParaRPr/>
          </a:p>
          <a:p>
            <a:pPr indent="-381000" lvl="2" marL="1371600" rtl="0" algn="l">
              <a:spcBef>
                <a:spcPts val="0"/>
              </a:spcBef>
              <a:spcAft>
                <a:spcPts val="0"/>
              </a:spcAft>
              <a:buSzPts val="2400"/>
              <a:buChar char="■"/>
            </a:pPr>
            <a:r>
              <a:rPr lang="en"/>
              <a:t>Control: non-seat-belt wearers</a:t>
            </a:r>
            <a:endParaRPr/>
          </a:p>
          <a:p>
            <a:pPr indent="-381000" lvl="1" marL="914400" rtl="0" algn="l">
              <a:spcBef>
                <a:spcPts val="0"/>
              </a:spcBef>
              <a:spcAft>
                <a:spcPts val="0"/>
              </a:spcAft>
              <a:buSzPts val="2400"/>
              <a:buChar char="○"/>
            </a:pPr>
            <a:r>
              <a:rPr lang="en"/>
              <a:t>Compare fraction dead in treated vs. control</a:t>
            </a:r>
            <a:endParaRPr/>
          </a:p>
          <a:p>
            <a:pPr indent="-381000" lvl="0" marL="457200" rtl="0" algn="l">
              <a:spcBef>
                <a:spcPts val="0"/>
              </a:spcBef>
              <a:spcAft>
                <a:spcPts val="0"/>
              </a:spcAft>
              <a:buSzPts val="2400"/>
              <a:buChar char="●"/>
            </a:pPr>
            <a:r>
              <a:rPr lang="en"/>
              <a:t>What problems do you see?</a:t>
            </a:r>
            <a:endParaRPr/>
          </a:p>
        </p:txBody>
      </p:sp>
      <p:sp>
        <p:nvSpPr>
          <p:cNvPr id="391" name="Google Shape;391;p5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7" name="Google Shape;397;p60"/>
          <p:cNvSpPr txBox="1"/>
          <p:nvPr/>
        </p:nvSpPr>
        <p:spPr>
          <a:xfrm>
            <a:off x="2618125" y="2887675"/>
            <a:ext cx="6306900" cy="1320000"/>
          </a:xfrm>
          <a:prstGeom prst="rect">
            <a:avLst/>
          </a:prstGeom>
          <a:solidFill>
            <a:srgbClr val="FFFFFF">
              <a:alpha val="76540"/>
            </a:srgbClr>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Helvetica Neue"/>
                <a:ea typeface="Helvetica Neue"/>
                <a:cs typeface="Helvetica Neue"/>
                <a:sym typeface="Helvetica Neue"/>
              </a:rPr>
              <a:t>THINK FOR A MINUTE!</a:t>
            </a:r>
            <a:endParaRPr b="1" sz="3000">
              <a:latin typeface="Helvetica Neue"/>
              <a:ea typeface="Helvetica Neue"/>
              <a:cs typeface="Helvetica Neue"/>
              <a:sym typeface="Helvetica Neue"/>
            </a:endParaRPr>
          </a:p>
          <a:p>
            <a:pPr indent="0" lvl="0" marL="0" rtl="0" algn="ctr">
              <a:spcBef>
                <a:spcPts val="0"/>
              </a:spcBef>
              <a:spcAft>
                <a:spcPts val="0"/>
              </a:spcAft>
              <a:buNone/>
            </a:pPr>
            <a:r>
              <a:t/>
            </a:r>
            <a:endParaRPr>
              <a:latin typeface="Helvetica Neue"/>
              <a:ea typeface="Helvetica Neue"/>
              <a:cs typeface="Helvetica Neue"/>
              <a:sym typeface="Helvetica Neue"/>
            </a:endParaRPr>
          </a:p>
          <a:p>
            <a:pPr indent="0" lvl="0" marL="914400" rtl="0" algn="l">
              <a:spcBef>
                <a:spcPts val="0"/>
              </a:spcBef>
              <a:spcAft>
                <a:spcPts val="0"/>
              </a:spcAft>
              <a:buNone/>
            </a:pPr>
            <a:r>
              <a:rPr lang="en" sz="2000">
                <a:solidFill>
                  <a:schemeClr val="dk2"/>
                </a:solidFill>
                <a:latin typeface="Helvetica Neue"/>
                <a:ea typeface="Helvetica Neue"/>
                <a:cs typeface="Helvetica Neue"/>
                <a:sym typeface="Helvetica Neue"/>
              </a:rPr>
              <a:t>(Feel free to discuss with your neighbor.)</a:t>
            </a:r>
            <a:endParaRPr b="1" sz="2000">
              <a:latin typeface="Helvetica Neue"/>
              <a:ea typeface="Helvetica Neue"/>
              <a:cs typeface="Helvetica Neue"/>
              <a:sym typeface="Helvetica Neue"/>
            </a:endParaRPr>
          </a:p>
        </p:txBody>
      </p:sp>
      <p:pic>
        <p:nvPicPr>
          <p:cNvPr id="398" name="Google Shape;398;p60"/>
          <p:cNvPicPr preferRelativeResize="0"/>
          <p:nvPr/>
        </p:nvPicPr>
        <p:blipFill rotWithShape="1">
          <a:blip r:embed="rId3">
            <a:alphaModFix/>
          </a:blip>
          <a:srcRect b="0" l="0" r="0" t="51946"/>
          <a:stretch/>
        </p:blipFill>
        <p:spPr>
          <a:xfrm>
            <a:off x="141088" y="138525"/>
            <a:ext cx="6171776" cy="1754700"/>
          </a:xfrm>
          <a:prstGeom prst="rect">
            <a:avLst/>
          </a:prstGeom>
          <a:noFill/>
          <a:ln cap="flat" cmpd="sng" w="19050">
            <a:solidFill>
              <a:schemeClr val="dk2"/>
            </a:solidFill>
            <a:prstDash val="solid"/>
            <a:round/>
            <a:headEnd len="sm" w="sm" type="none"/>
            <a:tailEnd len="sm" w="sm" type="none"/>
          </a:ln>
        </p:spPr>
      </p:pic>
      <p:cxnSp>
        <p:nvCxnSpPr>
          <p:cNvPr id="399" name="Google Shape;399;p60"/>
          <p:cNvCxnSpPr>
            <a:stCxn id="397" idx="0"/>
          </p:cNvCxnSpPr>
          <p:nvPr/>
        </p:nvCxnSpPr>
        <p:spPr>
          <a:xfrm rot="10800000">
            <a:off x="4130875" y="1954375"/>
            <a:ext cx="1640700" cy="9333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type="title"/>
          </p:nvPr>
        </p:nvSpPr>
        <p:spPr>
          <a:xfrm>
            <a:off x="685800" y="2286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A</a:t>
            </a:r>
            <a:r>
              <a:rPr lang="en"/>
              <a:t>s a causal diagram</a:t>
            </a:r>
            <a:endParaRPr/>
          </a:p>
        </p:txBody>
      </p:sp>
      <p:sp>
        <p:nvSpPr>
          <p:cNvPr id="405" name="Google Shape;405;p61"/>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06" name="Google Shape;406;p61"/>
          <p:cNvSpPr/>
          <p:nvPr/>
        </p:nvSpPr>
        <p:spPr>
          <a:xfrm>
            <a:off x="4335750" y="2393075"/>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1"/>
          <p:cNvSpPr/>
          <p:nvPr/>
        </p:nvSpPr>
        <p:spPr>
          <a:xfrm>
            <a:off x="3022088"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1"/>
          <p:cNvSpPr/>
          <p:nvPr/>
        </p:nvSpPr>
        <p:spPr>
          <a:xfrm>
            <a:off x="5649413"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61"/>
          <p:cNvCxnSpPr>
            <a:stCxn id="406" idx="5"/>
          </p:cNvCxnSpPr>
          <p:nvPr/>
        </p:nvCxnSpPr>
        <p:spPr>
          <a:xfrm>
            <a:off x="4739054" y="2796379"/>
            <a:ext cx="329100" cy="478800"/>
          </a:xfrm>
          <a:prstGeom prst="straightConnector1">
            <a:avLst/>
          </a:prstGeom>
          <a:noFill/>
          <a:ln cap="flat" cmpd="sng" w="38100">
            <a:solidFill>
              <a:schemeClr val="dk2"/>
            </a:solidFill>
            <a:prstDash val="solid"/>
            <a:round/>
            <a:headEnd len="med" w="med" type="none"/>
            <a:tailEnd len="med" w="med" type="triangle"/>
          </a:ln>
        </p:spPr>
      </p:cxnSp>
      <p:cxnSp>
        <p:nvCxnSpPr>
          <p:cNvPr id="410" name="Google Shape;410;p61"/>
          <p:cNvCxnSpPr>
            <a:stCxn id="407" idx="6"/>
            <a:endCxn id="408" idx="2"/>
          </p:cNvCxnSpPr>
          <p:nvPr/>
        </p:nvCxnSpPr>
        <p:spPr>
          <a:xfrm>
            <a:off x="3494588" y="4329050"/>
            <a:ext cx="2154900" cy="0"/>
          </a:xfrm>
          <a:prstGeom prst="straightConnector1">
            <a:avLst/>
          </a:prstGeom>
          <a:noFill/>
          <a:ln cap="flat" cmpd="sng" w="38100">
            <a:solidFill>
              <a:schemeClr val="dk2"/>
            </a:solidFill>
            <a:prstDash val="solid"/>
            <a:round/>
            <a:headEnd len="med" w="med" type="none"/>
            <a:tailEnd len="med" w="med" type="triangle"/>
          </a:ln>
        </p:spPr>
      </p:cxnSp>
      <p:sp>
        <p:nvSpPr>
          <p:cNvPr id="411" name="Google Shape;411;p61"/>
          <p:cNvSpPr txBox="1"/>
          <p:nvPr/>
        </p:nvSpPr>
        <p:spPr>
          <a:xfrm>
            <a:off x="1743900" y="1873425"/>
            <a:ext cx="56562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Driver’s cautiousness</a:t>
            </a:r>
            <a:endParaRPr sz="2500">
              <a:latin typeface="Calibri"/>
              <a:ea typeface="Calibri"/>
              <a:cs typeface="Calibri"/>
              <a:sym typeface="Calibri"/>
            </a:endParaRPr>
          </a:p>
        </p:txBody>
      </p:sp>
      <p:sp>
        <p:nvSpPr>
          <p:cNvPr id="412" name="Google Shape;412;p61"/>
          <p:cNvSpPr txBox="1"/>
          <p:nvPr/>
        </p:nvSpPr>
        <p:spPr>
          <a:xfrm>
            <a:off x="11425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Seat belt</a:t>
            </a:r>
            <a:endParaRPr sz="2500">
              <a:latin typeface="Calibri"/>
              <a:ea typeface="Calibri"/>
              <a:cs typeface="Calibri"/>
              <a:sym typeface="Calibri"/>
            </a:endParaRPr>
          </a:p>
        </p:txBody>
      </p:sp>
      <p:sp>
        <p:nvSpPr>
          <p:cNvPr id="413" name="Google Shape;413;p61"/>
          <p:cNvSpPr txBox="1"/>
          <p:nvPr/>
        </p:nvSpPr>
        <p:spPr>
          <a:xfrm>
            <a:off x="5028775" y="44282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Survival</a:t>
            </a:r>
            <a:endParaRPr sz="2500">
              <a:latin typeface="Calibri"/>
              <a:ea typeface="Calibri"/>
              <a:cs typeface="Calibri"/>
              <a:sym typeface="Calibri"/>
            </a:endParaRPr>
          </a:p>
        </p:txBody>
      </p:sp>
      <p:cxnSp>
        <p:nvCxnSpPr>
          <p:cNvPr id="414" name="Google Shape;414;p61"/>
          <p:cNvCxnSpPr/>
          <p:nvPr/>
        </p:nvCxnSpPr>
        <p:spPr>
          <a:xfrm flipH="1">
            <a:off x="3425446" y="2796379"/>
            <a:ext cx="979500" cy="1365600"/>
          </a:xfrm>
          <a:prstGeom prst="straightConnector1">
            <a:avLst/>
          </a:prstGeom>
          <a:noFill/>
          <a:ln cap="flat" cmpd="sng" w="38100">
            <a:solidFill>
              <a:schemeClr val="dk2"/>
            </a:solidFill>
            <a:prstDash val="solid"/>
            <a:round/>
            <a:headEnd len="med" w="med" type="none"/>
            <a:tailEnd len="med" w="med" type="triangle"/>
          </a:ln>
        </p:spPr>
      </p:cxnSp>
      <p:sp>
        <p:nvSpPr>
          <p:cNvPr id="415" name="Google Shape;415;p61"/>
          <p:cNvSpPr/>
          <p:nvPr/>
        </p:nvSpPr>
        <p:spPr>
          <a:xfrm>
            <a:off x="4976388" y="3242925"/>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 name="Google Shape;416;p61"/>
          <p:cNvCxnSpPr>
            <a:stCxn id="415" idx="5"/>
            <a:endCxn id="408" idx="1"/>
          </p:cNvCxnSpPr>
          <p:nvPr/>
        </p:nvCxnSpPr>
        <p:spPr>
          <a:xfrm>
            <a:off x="5379691" y="3646229"/>
            <a:ext cx="339000" cy="515700"/>
          </a:xfrm>
          <a:prstGeom prst="straightConnector1">
            <a:avLst/>
          </a:prstGeom>
          <a:noFill/>
          <a:ln cap="flat" cmpd="sng" w="38100">
            <a:solidFill>
              <a:schemeClr val="dk2"/>
            </a:solidFill>
            <a:prstDash val="solid"/>
            <a:round/>
            <a:headEnd len="med" w="med" type="none"/>
            <a:tailEnd len="med" w="med" type="triangle"/>
          </a:ln>
        </p:spPr>
      </p:cxnSp>
      <p:sp>
        <p:nvSpPr>
          <p:cNvPr id="417" name="Google Shape;417;p61"/>
          <p:cNvSpPr txBox="1"/>
          <p:nvPr/>
        </p:nvSpPr>
        <p:spPr>
          <a:xfrm>
            <a:off x="5578425" y="3188938"/>
            <a:ext cx="32313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Calibri"/>
                <a:ea typeface="Calibri"/>
                <a:cs typeface="Calibri"/>
                <a:sym typeface="Calibri"/>
              </a:rPr>
              <a:t>Severity of crash</a:t>
            </a:r>
            <a:endParaRPr sz="2500">
              <a:latin typeface="Calibri"/>
              <a:ea typeface="Calibri"/>
              <a:cs typeface="Calibri"/>
              <a:sym typeface="Calibri"/>
            </a:endParaRPr>
          </a:p>
        </p:txBody>
      </p:sp>
      <p:sp>
        <p:nvSpPr>
          <p:cNvPr id="418" name="Google Shape;418;p61"/>
          <p:cNvSpPr txBox="1"/>
          <p:nvPr/>
        </p:nvSpPr>
        <p:spPr>
          <a:xfrm>
            <a:off x="4225213" y="4329900"/>
            <a:ext cx="6936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CC0000"/>
                </a:solidFill>
                <a:latin typeface="Calibri"/>
                <a:ea typeface="Calibri"/>
                <a:cs typeface="Calibri"/>
                <a:sym typeface="Calibri"/>
              </a:rPr>
              <a:t>?</a:t>
            </a:r>
            <a:endParaRPr b="1" sz="2500">
              <a:solidFill>
                <a:srgbClr val="CC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221" name="Google Shape;221;p4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22" name="Google Shape;222;p44"/>
          <p:cNvSpPr txBox="1"/>
          <p:nvPr/>
        </p:nvSpPr>
        <p:spPr>
          <a:xfrm>
            <a:off x="457200" y="968263"/>
            <a:ext cx="8392200" cy="3417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2"/>
              </a:buClr>
              <a:buSzPts val="2200"/>
              <a:buChar char="●"/>
            </a:pPr>
            <a:r>
              <a:rPr lang="en" sz="2200">
                <a:solidFill>
                  <a:schemeClr val="dk2"/>
                </a:solidFill>
                <a:latin typeface="Calibri"/>
                <a:ea typeface="Calibri"/>
                <a:cs typeface="Calibri"/>
                <a:sym typeface="Calibri"/>
              </a:rPr>
              <a:t>Homework H1 due on Fri 27 Oct 23:59</a:t>
            </a:r>
            <a:endParaRPr sz="2200">
              <a:solidFill>
                <a:schemeClr val="dk2"/>
              </a:solidFill>
              <a:latin typeface="Calibri"/>
              <a:ea typeface="Calibri"/>
              <a:cs typeface="Calibri"/>
              <a:sym typeface="Calibri"/>
            </a:endParaRPr>
          </a:p>
          <a:p>
            <a:pPr indent="-368300" lvl="1" marL="914400" rtl="0" algn="l">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You can ask questions until Thu 23:59; we won’t answer questions asked after Thu</a:t>
            </a:r>
            <a:endParaRPr sz="2200">
              <a:solidFill>
                <a:schemeClr val="dk2"/>
              </a:solidFill>
              <a:latin typeface="Calibri"/>
              <a:ea typeface="Calibri"/>
              <a:cs typeface="Calibri"/>
              <a:sym typeface="Calibri"/>
            </a:endParaRPr>
          </a:p>
          <a:p>
            <a:pPr indent="-368300" lvl="0" marL="457200" rtl="0" algn="l">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Project:</a:t>
            </a:r>
            <a:endParaRPr sz="2200">
              <a:solidFill>
                <a:schemeClr val="dk2"/>
              </a:solidFill>
              <a:latin typeface="Calibri"/>
              <a:ea typeface="Calibri"/>
              <a:cs typeface="Calibri"/>
              <a:sym typeface="Calibri"/>
            </a:endParaRPr>
          </a:p>
          <a:p>
            <a:pPr indent="-368300" lvl="1" marL="914400" rtl="0" algn="l">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Milestone P1 feedback has been released</a:t>
            </a:r>
            <a:endParaRPr sz="2200">
              <a:solidFill>
                <a:schemeClr val="dk2"/>
              </a:solidFill>
              <a:latin typeface="Calibri"/>
              <a:ea typeface="Calibri"/>
              <a:cs typeface="Calibri"/>
              <a:sym typeface="Calibri"/>
            </a:endParaRPr>
          </a:p>
          <a:p>
            <a:pPr indent="-368300" lvl="1" marL="914400" rtl="0" algn="l">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Milestone P2: get cracking once homework H1 is done!</a:t>
            </a:r>
            <a:endParaRPr sz="2200">
              <a:solidFill>
                <a:schemeClr val="dk2"/>
              </a:solidFill>
              <a:latin typeface="Calibri"/>
              <a:ea typeface="Calibri"/>
              <a:cs typeface="Calibri"/>
              <a:sym typeface="Calibri"/>
            </a:endParaRPr>
          </a:p>
          <a:p>
            <a:pPr indent="-368300" lvl="1" marL="914400" rtl="0" algn="l">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Don’t use ChatGPT (one student already penalized on P1)</a:t>
            </a:r>
            <a:endParaRPr sz="2200">
              <a:solidFill>
                <a:schemeClr val="dk2"/>
              </a:solidFill>
              <a:latin typeface="Calibri"/>
              <a:ea typeface="Calibri"/>
              <a:cs typeface="Calibri"/>
              <a:sym typeface="Calibri"/>
            </a:endParaRPr>
          </a:p>
          <a:p>
            <a:pPr indent="-368300" lvl="0" marL="457200" rtl="0" algn="l">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Friday’s lab session:</a:t>
            </a:r>
            <a:endParaRPr sz="2200">
              <a:solidFill>
                <a:schemeClr val="dk2"/>
              </a:solidFill>
              <a:latin typeface="Calibri"/>
              <a:ea typeface="Calibri"/>
              <a:cs typeface="Calibri"/>
              <a:sym typeface="Calibri"/>
            </a:endParaRPr>
          </a:p>
          <a:p>
            <a:pPr indent="-368300" lvl="1" marL="914400" rtl="0" algn="l">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Exercises on causal analysis of observational data</a:t>
            </a:r>
            <a:endParaRPr sz="2200">
              <a:solidFill>
                <a:schemeClr val="dk2"/>
              </a:solidFill>
              <a:latin typeface="Calibri"/>
              <a:ea typeface="Calibri"/>
              <a:cs typeface="Calibri"/>
              <a:sym typeface="Calibri"/>
            </a:endParaRPr>
          </a:p>
          <a:p>
            <a:pPr indent="-368300" lvl="1" marL="914400" rtl="0" algn="l">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Quiz 5</a:t>
            </a:r>
            <a:endParaRPr sz="220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matched observational study</a:t>
            </a:r>
            <a:endParaRPr/>
          </a:p>
        </p:txBody>
      </p:sp>
      <p:sp>
        <p:nvSpPr>
          <p:cNvPr id="424" name="Google Shape;424;p62"/>
          <p:cNvSpPr txBox="1"/>
          <p:nvPr>
            <p:ph idx="1" type="body"/>
          </p:nvPr>
        </p:nvSpPr>
        <p:spPr>
          <a:xfrm>
            <a:off x="457200" y="10477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Consider only a particular subset of accident cars:</a:t>
            </a:r>
            <a:endParaRPr/>
          </a:p>
          <a:p>
            <a:pPr indent="-381000" lvl="1" marL="914400" rtl="0" algn="l">
              <a:spcBef>
                <a:spcPts val="0"/>
              </a:spcBef>
              <a:spcAft>
                <a:spcPts val="0"/>
              </a:spcAft>
              <a:buSzPts val="2400"/>
              <a:buChar char="○"/>
            </a:pPr>
            <a:r>
              <a:rPr lang="en"/>
              <a:t>2 people in car: driver + passenger</a:t>
            </a:r>
            <a:endParaRPr/>
          </a:p>
          <a:p>
            <a:pPr indent="-381000" lvl="1" marL="914400" rtl="0" algn="l">
              <a:spcBef>
                <a:spcPts val="0"/>
              </a:spcBef>
              <a:spcAft>
                <a:spcPts val="0"/>
              </a:spcAft>
              <a:buSzPts val="2400"/>
              <a:buChar char="○"/>
            </a:pPr>
            <a:r>
              <a:rPr lang="en"/>
              <a:t>Exactly one of them died in accident</a:t>
            </a:r>
            <a:endParaRPr/>
          </a:p>
          <a:p>
            <a:pPr indent="-381000" lvl="1" marL="914400" rtl="0" algn="l">
              <a:spcBef>
                <a:spcPts val="0"/>
              </a:spcBef>
              <a:spcAft>
                <a:spcPts val="0"/>
              </a:spcAft>
              <a:buSzPts val="2400"/>
              <a:buChar char="○"/>
            </a:pPr>
            <a:r>
              <a:rPr lang="en"/>
              <a:t>Exactly one of them wore seat belt at time of accident (i.e., 1 treated + 1 control per car)</a:t>
            </a:r>
            <a:endParaRPr/>
          </a:p>
          <a:p>
            <a:pPr indent="-381000" lvl="0" marL="457200" rtl="0" algn="l">
              <a:spcBef>
                <a:spcPts val="0"/>
              </a:spcBef>
              <a:spcAft>
                <a:spcPts val="0"/>
              </a:spcAft>
              <a:buSzPts val="2400"/>
              <a:buChar char="●"/>
            </a:pPr>
            <a:r>
              <a:rPr lang="en"/>
              <a:t>As before: compare fraction dead in treated vs. control</a:t>
            </a:r>
            <a:endParaRPr/>
          </a:p>
          <a:p>
            <a:pPr indent="-381000" lvl="0" marL="457200" rtl="0" algn="l">
              <a:spcBef>
                <a:spcPts val="0"/>
              </a:spcBef>
              <a:spcAft>
                <a:spcPts val="0"/>
              </a:spcAft>
              <a:buSzPts val="2400"/>
              <a:buChar char="●"/>
            </a:pPr>
            <a:r>
              <a:rPr lang="en"/>
              <a:t>New: many potential confounders are controlled for,</a:t>
            </a:r>
            <a:br>
              <a:rPr lang="en"/>
            </a:br>
            <a:r>
              <a:rPr lang="en"/>
              <a:t>incl. type of car, speed, severity of accident</a:t>
            </a:r>
            <a:endParaRPr/>
          </a:p>
          <a:p>
            <a:pPr indent="-381000" lvl="0" marL="457200" rtl="0" algn="l">
              <a:spcBef>
                <a:spcPts val="0"/>
              </a:spcBef>
              <a:spcAft>
                <a:spcPts val="0"/>
              </a:spcAft>
              <a:buSzPts val="2400"/>
              <a:buChar char="●"/>
            </a:pPr>
            <a:r>
              <a:rPr lang="en"/>
              <a:t>Fundamental concept: </a:t>
            </a:r>
            <a:r>
              <a:rPr b="1" lang="en"/>
              <a:t>matching</a:t>
            </a:r>
            <a:endParaRPr b="1"/>
          </a:p>
        </p:txBody>
      </p:sp>
      <p:sp>
        <p:nvSpPr>
          <p:cNvPr id="425" name="Google Shape;425;p6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3"/>
          <p:cNvSpPr txBox="1"/>
          <p:nvPr>
            <p:ph type="title"/>
          </p:nvPr>
        </p:nvSpPr>
        <p:spPr>
          <a:xfrm>
            <a:off x="685800" y="2286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A</a:t>
            </a:r>
            <a:r>
              <a:rPr lang="en"/>
              <a:t>s a causal diagram</a:t>
            </a:r>
            <a:endParaRPr/>
          </a:p>
        </p:txBody>
      </p:sp>
      <p:sp>
        <p:nvSpPr>
          <p:cNvPr id="431" name="Google Shape;431;p63"/>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32" name="Google Shape;432;p63"/>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63"/>
          <p:cNvSpPr/>
          <p:nvPr/>
        </p:nvSpPr>
        <p:spPr>
          <a:xfrm>
            <a:off x="4335750" y="2393075"/>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3"/>
          <p:cNvSpPr/>
          <p:nvPr/>
        </p:nvSpPr>
        <p:spPr>
          <a:xfrm>
            <a:off x="3022088"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3"/>
          <p:cNvSpPr/>
          <p:nvPr/>
        </p:nvSpPr>
        <p:spPr>
          <a:xfrm>
            <a:off x="5649413"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 name="Google Shape;436;p63"/>
          <p:cNvCxnSpPr>
            <a:stCxn id="433" idx="5"/>
          </p:cNvCxnSpPr>
          <p:nvPr/>
        </p:nvCxnSpPr>
        <p:spPr>
          <a:xfrm>
            <a:off x="4739054" y="2796379"/>
            <a:ext cx="329100" cy="478800"/>
          </a:xfrm>
          <a:prstGeom prst="straightConnector1">
            <a:avLst/>
          </a:prstGeom>
          <a:noFill/>
          <a:ln cap="flat" cmpd="sng" w="38100">
            <a:solidFill>
              <a:schemeClr val="dk2"/>
            </a:solidFill>
            <a:prstDash val="solid"/>
            <a:round/>
            <a:headEnd len="med" w="med" type="none"/>
            <a:tailEnd len="med" w="med" type="triangle"/>
          </a:ln>
        </p:spPr>
      </p:cxnSp>
      <p:cxnSp>
        <p:nvCxnSpPr>
          <p:cNvPr id="437" name="Google Shape;437;p63"/>
          <p:cNvCxnSpPr>
            <a:stCxn id="434" idx="6"/>
            <a:endCxn id="435" idx="2"/>
          </p:cNvCxnSpPr>
          <p:nvPr/>
        </p:nvCxnSpPr>
        <p:spPr>
          <a:xfrm>
            <a:off x="3494588" y="4329050"/>
            <a:ext cx="2154900" cy="0"/>
          </a:xfrm>
          <a:prstGeom prst="straightConnector1">
            <a:avLst/>
          </a:prstGeom>
          <a:noFill/>
          <a:ln cap="flat" cmpd="sng" w="38100">
            <a:solidFill>
              <a:schemeClr val="dk2"/>
            </a:solidFill>
            <a:prstDash val="solid"/>
            <a:round/>
            <a:headEnd len="med" w="med" type="none"/>
            <a:tailEnd len="med" w="med" type="triangle"/>
          </a:ln>
        </p:spPr>
      </p:cxnSp>
      <p:sp>
        <p:nvSpPr>
          <p:cNvPr id="438" name="Google Shape;438;p63"/>
          <p:cNvSpPr txBox="1"/>
          <p:nvPr/>
        </p:nvSpPr>
        <p:spPr>
          <a:xfrm>
            <a:off x="1743900" y="1873425"/>
            <a:ext cx="56562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Driver’s cautiousness</a:t>
            </a:r>
            <a:endParaRPr sz="2500">
              <a:latin typeface="Calibri"/>
              <a:ea typeface="Calibri"/>
              <a:cs typeface="Calibri"/>
              <a:sym typeface="Calibri"/>
            </a:endParaRPr>
          </a:p>
        </p:txBody>
      </p:sp>
      <p:sp>
        <p:nvSpPr>
          <p:cNvPr id="439" name="Google Shape;439;p63"/>
          <p:cNvSpPr txBox="1"/>
          <p:nvPr/>
        </p:nvSpPr>
        <p:spPr>
          <a:xfrm>
            <a:off x="11425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Seat belt</a:t>
            </a:r>
            <a:endParaRPr sz="2500">
              <a:latin typeface="Calibri"/>
              <a:ea typeface="Calibri"/>
              <a:cs typeface="Calibri"/>
              <a:sym typeface="Calibri"/>
            </a:endParaRPr>
          </a:p>
        </p:txBody>
      </p:sp>
      <p:sp>
        <p:nvSpPr>
          <p:cNvPr id="440" name="Google Shape;440;p63"/>
          <p:cNvSpPr txBox="1"/>
          <p:nvPr/>
        </p:nvSpPr>
        <p:spPr>
          <a:xfrm>
            <a:off x="50287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Survival</a:t>
            </a:r>
            <a:endParaRPr sz="2500">
              <a:latin typeface="Calibri"/>
              <a:ea typeface="Calibri"/>
              <a:cs typeface="Calibri"/>
              <a:sym typeface="Calibri"/>
            </a:endParaRPr>
          </a:p>
        </p:txBody>
      </p:sp>
      <p:sp>
        <p:nvSpPr>
          <p:cNvPr id="441" name="Google Shape;441;p63"/>
          <p:cNvSpPr/>
          <p:nvPr/>
        </p:nvSpPr>
        <p:spPr>
          <a:xfrm>
            <a:off x="4976388" y="3242925"/>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 name="Google Shape;442;p63"/>
          <p:cNvCxnSpPr>
            <a:stCxn id="441" idx="5"/>
            <a:endCxn id="435" idx="1"/>
          </p:cNvCxnSpPr>
          <p:nvPr/>
        </p:nvCxnSpPr>
        <p:spPr>
          <a:xfrm>
            <a:off x="5379691" y="3646229"/>
            <a:ext cx="339000" cy="515700"/>
          </a:xfrm>
          <a:prstGeom prst="straightConnector1">
            <a:avLst/>
          </a:prstGeom>
          <a:noFill/>
          <a:ln cap="flat" cmpd="sng" w="38100">
            <a:solidFill>
              <a:schemeClr val="dk2"/>
            </a:solidFill>
            <a:prstDash val="solid"/>
            <a:round/>
            <a:headEnd len="med" w="med" type="none"/>
            <a:tailEnd len="med" w="med" type="triangle"/>
          </a:ln>
        </p:spPr>
      </p:cxnSp>
      <p:sp>
        <p:nvSpPr>
          <p:cNvPr id="443" name="Google Shape;443;p63"/>
          <p:cNvSpPr txBox="1"/>
          <p:nvPr/>
        </p:nvSpPr>
        <p:spPr>
          <a:xfrm>
            <a:off x="5578425" y="3188938"/>
            <a:ext cx="32313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Calibri"/>
                <a:ea typeface="Calibri"/>
                <a:cs typeface="Calibri"/>
                <a:sym typeface="Calibri"/>
              </a:rPr>
              <a:t>Severity of crash</a:t>
            </a:r>
            <a:endParaRPr sz="25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Settling the seat-belt question</a:t>
            </a:r>
            <a:endParaRPr/>
          </a:p>
        </p:txBody>
      </p:sp>
      <p:sp>
        <p:nvSpPr>
          <p:cNvPr id="449" name="Google Shape;449;p6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50" name="Google Shape;450;p64"/>
          <p:cNvPicPr preferRelativeResize="0"/>
          <p:nvPr/>
        </p:nvPicPr>
        <p:blipFill>
          <a:blip r:embed="rId3">
            <a:alphaModFix/>
          </a:blip>
          <a:stretch>
            <a:fillRect/>
          </a:stretch>
        </p:blipFill>
        <p:spPr>
          <a:xfrm>
            <a:off x="152400" y="1901578"/>
            <a:ext cx="8839201" cy="19345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Natural experiments</a:t>
            </a:r>
            <a:endParaRPr/>
          </a:p>
        </p:txBody>
      </p:sp>
      <p:sp>
        <p:nvSpPr>
          <p:cNvPr id="456" name="Google Shape;456;p65"/>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Not researcher, but nature, “flips a coin” to decide treatment assignment</a:t>
            </a:r>
            <a:endParaRPr/>
          </a:p>
          <a:p>
            <a:pPr indent="-381000" lvl="0" marL="457200" rtl="0" algn="l">
              <a:spcBef>
                <a:spcPts val="0"/>
              </a:spcBef>
              <a:spcAft>
                <a:spcPts val="0"/>
              </a:spcAft>
              <a:buSzPts val="2400"/>
              <a:buChar char="●"/>
            </a:pPr>
            <a:r>
              <a:rPr lang="en" u="sng">
                <a:solidFill>
                  <a:schemeClr val="hlink"/>
                </a:solidFill>
                <a:hlinkClick r:id="rId3"/>
              </a:rPr>
              <a:t>Rosenbaum</a:t>
            </a:r>
            <a:r>
              <a:rPr lang="en">
                <a:solidFill>
                  <a:schemeClr val="dk2"/>
                </a:solidFill>
              </a:rPr>
              <a:t>: “When investigators are especially proud, having found unusual circumstances in which treatment assignment, though not random, seems unusually haphazard, they may speak of a ‘natural experiment.’”</a:t>
            </a:r>
            <a:endParaRPr/>
          </a:p>
          <a:p>
            <a:pPr indent="-381000" lvl="0" marL="457200" rtl="0" algn="l">
              <a:spcBef>
                <a:spcPts val="0"/>
              </a:spcBef>
              <a:spcAft>
                <a:spcPts val="0"/>
              </a:spcAft>
              <a:buSzPts val="2400"/>
              <a:buChar char="●"/>
            </a:pPr>
            <a:r>
              <a:rPr lang="en"/>
              <a:t>Examples: twin studies, Vietnam draft, </a:t>
            </a:r>
            <a:r>
              <a:rPr lang="en" u="sng">
                <a:solidFill>
                  <a:schemeClr val="hlink"/>
                </a:solidFill>
                <a:hlinkClick r:id="rId4"/>
              </a:rPr>
              <a:t>cholera in London</a:t>
            </a:r>
            <a:endParaRPr/>
          </a:p>
          <a:p>
            <a:pPr indent="-381000" lvl="0" marL="457200" rtl="0" algn="l">
              <a:spcBef>
                <a:spcPts val="0"/>
              </a:spcBef>
              <a:spcAft>
                <a:spcPts val="0"/>
              </a:spcAft>
              <a:buSzPts val="2400"/>
              <a:buChar char="●"/>
            </a:pPr>
            <a:r>
              <a:rPr lang="en"/>
              <a:t>Is matched seat-belt study a natural experiment?</a:t>
            </a:r>
            <a:endParaRPr/>
          </a:p>
        </p:txBody>
      </p:sp>
      <p:sp>
        <p:nvSpPr>
          <p:cNvPr id="457" name="Google Shape;457;p6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63" name="Google Shape;463;p66"/>
          <p:cNvPicPr preferRelativeResize="0"/>
          <p:nvPr/>
        </p:nvPicPr>
        <p:blipFill rotWithShape="1">
          <a:blip r:embed="rId3">
            <a:alphaModFix/>
          </a:blip>
          <a:srcRect b="0" l="0" r="30781" t="852"/>
          <a:stretch/>
        </p:blipFill>
        <p:spPr>
          <a:xfrm>
            <a:off x="1295400" y="0"/>
            <a:ext cx="5864458"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Nature didn’t flip a coin for me – should I just go home and weep?</a:t>
            </a:r>
            <a:endParaRPr/>
          </a:p>
        </p:txBody>
      </p:sp>
      <p:sp>
        <p:nvSpPr>
          <p:cNvPr id="469" name="Google Shape;469;p6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70" name="Google Shape;470;p67"/>
          <p:cNvPicPr preferRelativeResize="0"/>
          <p:nvPr/>
        </p:nvPicPr>
        <p:blipFill>
          <a:blip r:embed="rId3">
            <a:alphaModFix/>
          </a:blip>
          <a:stretch>
            <a:fillRect/>
          </a:stretch>
        </p:blipFill>
        <p:spPr>
          <a:xfrm>
            <a:off x="2396738" y="1551050"/>
            <a:ext cx="4350525" cy="3262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6" name="Google Shape;476;p68"/>
          <p:cNvPicPr preferRelativeResize="0"/>
          <p:nvPr/>
        </p:nvPicPr>
        <p:blipFill rotWithShape="1">
          <a:blip r:embed="rId3">
            <a:alphaModFix/>
          </a:blip>
          <a:srcRect b="0" l="3557" r="3557" t="0"/>
          <a:stretch/>
        </p:blipFill>
        <p:spPr>
          <a:xfrm>
            <a:off x="0" y="0"/>
            <a:ext cx="9144000" cy="5143500"/>
          </a:xfrm>
          <a:prstGeom prst="rect">
            <a:avLst/>
          </a:prstGeom>
          <a:noFill/>
          <a:ln>
            <a:noFill/>
          </a:ln>
        </p:spPr>
      </p:pic>
      <p:sp>
        <p:nvSpPr>
          <p:cNvPr id="477" name="Google Shape;477;p68"/>
          <p:cNvSpPr txBox="1"/>
          <p:nvPr>
            <p:ph idx="4294967295" type="title"/>
          </p:nvPr>
        </p:nvSpPr>
        <p:spPr>
          <a:xfrm>
            <a:off x="457200" y="154484"/>
            <a:ext cx="8229600" cy="64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4000">
                <a:solidFill>
                  <a:schemeClr val="lt1"/>
                </a:solidFill>
                <a:latin typeface="Helvetica Neue"/>
                <a:ea typeface="Helvetica Neue"/>
                <a:cs typeface="Helvetica Neue"/>
                <a:sym typeface="Helvetica Neue"/>
              </a:rPr>
              <a:t>Commercial break</a:t>
            </a:r>
            <a:endParaRPr b="0" i="0" sz="4000" u="none" cap="none" strike="noStrike">
              <a:solidFill>
                <a:schemeClr val="lt1"/>
              </a:solidFill>
              <a:latin typeface="Helvetica Neue"/>
              <a:ea typeface="Helvetica Neue"/>
              <a:cs typeface="Helvetica Neue"/>
              <a:sym typeface="Helvetica Neue"/>
            </a:endParaRPr>
          </a:p>
        </p:txBody>
      </p:sp>
      <p:sp>
        <p:nvSpPr>
          <p:cNvPr id="478" name="Google Shape;478;p68"/>
          <p:cNvSpPr/>
          <p:nvPr/>
        </p:nvSpPr>
        <p:spPr>
          <a:xfrm>
            <a:off x="6789975" y="1706400"/>
            <a:ext cx="2063400" cy="1730700"/>
          </a:xfrm>
          <a:prstGeom prst="wedgeRoundRectCallout">
            <a:avLst>
              <a:gd fmla="val -71057" name="adj1"/>
              <a:gd fmla="val 37576" name="adj2"/>
              <a:gd fmla="val 0" name="adj3"/>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latin typeface="Comic Sans MS"/>
                <a:ea typeface="Comic Sans MS"/>
                <a:cs typeface="Comic Sans MS"/>
                <a:sym typeface="Comic Sans MS"/>
              </a:rPr>
              <a:t>Don’t go home and weep</a:t>
            </a:r>
            <a:r>
              <a:rPr lang="en" sz="2900">
                <a:latin typeface="Comic Sans MS"/>
                <a:ea typeface="Comic Sans MS"/>
                <a:cs typeface="Comic Sans MS"/>
                <a:sym typeface="Comic Sans MS"/>
              </a:rPr>
              <a:t>!</a:t>
            </a:r>
            <a:endParaRPr sz="2900">
              <a:latin typeface="Comic Sans MS"/>
              <a:ea typeface="Comic Sans MS"/>
              <a:cs typeface="Comic Sans MS"/>
              <a:sym typeface="Comic Sans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Nature didn’t flip a coin for me – should I go home and weep?</a:t>
            </a:r>
            <a:endParaRPr/>
          </a:p>
        </p:txBody>
      </p:sp>
      <p:sp>
        <p:nvSpPr>
          <p:cNvPr id="484" name="Google Shape;484;p69"/>
          <p:cNvSpPr txBox="1"/>
          <p:nvPr>
            <p:ph idx="1" type="body"/>
          </p:nvPr>
        </p:nvSpPr>
        <p:spPr>
          <a:xfrm>
            <a:off x="457200" y="15049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No! You can still get good mileage if you’re smart about it </a:t>
            </a:r>
            <a:endParaRPr/>
          </a:p>
          <a:p>
            <a:pPr indent="-381000" lvl="0" marL="457200" rtl="0" algn="l">
              <a:spcBef>
                <a:spcPts val="0"/>
              </a:spcBef>
              <a:spcAft>
                <a:spcPts val="0"/>
              </a:spcAft>
              <a:buSzPts val="2400"/>
              <a:buChar char="●"/>
            </a:pPr>
            <a:r>
              <a:rPr lang="en"/>
              <a:t>Fundamental concept: </a:t>
            </a:r>
            <a:r>
              <a:rPr b="1" lang="en"/>
              <a:t>matching</a:t>
            </a:r>
            <a:endParaRPr b="1"/>
          </a:p>
          <a:p>
            <a:pPr indent="-381000" lvl="0" marL="457200" rtl="0" algn="l">
              <a:spcBef>
                <a:spcPts val="0"/>
              </a:spcBef>
              <a:spcAft>
                <a:spcPts val="0"/>
              </a:spcAft>
              <a:buSzPts val="2400"/>
              <a:buChar char="●"/>
            </a:pPr>
            <a:r>
              <a:rPr lang="en"/>
              <a:t>Ideally: Pair up 2 identical people:</a:t>
            </a:r>
            <a:endParaRPr/>
          </a:p>
          <a:p>
            <a:pPr indent="-381000" lvl="1" marL="914400" rtl="0" algn="l">
              <a:spcBef>
                <a:spcPts val="0"/>
              </a:spcBef>
              <a:spcAft>
                <a:spcPts val="0"/>
              </a:spcAft>
              <a:buSzPts val="2400"/>
              <a:buChar char="○"/>
            </a:pPr>
            <a:r>
              <a:rPr lang="en"/>
              <a:t>1 treated, 1 control</a:t>
            </a:r>
            <a:endParaRPr/>
          </a:p>
          <a:p>
            <a:pPr indent="-381000" lvl="1" marL="914400" rtl="0" algn="l">
              <a:spcBef>
                <a:spcPts val="0"/>
              </a:spcBef>
              <a:spcAft>
                <a:spcPts val="0"/>
              </a:spcAft>
              <a:buSzPts val="2400"/>
              <a:buChar char="○"/>
            </a:pPr>
            <a:r>
              <a:rPr lang="en"/>
              <a:t>Ex-post (vs. natural experiment: ex-ante)</a:t>
            </a:r>
            <a:endParaRPr/>
          </a:p>
          <a:p>
            <a:pPr indent="-381000" lvl="0" marL="457200" rtl="0" algn="l">
              <a:spcBef>
                <a:spcPts val="0"/>
              </a:spcBef>
              <a:spcAft>
                <a:spcPts val="0"/>
              </a:spcAft>
              <a:buSzPts val="2400"/>
              <a:buChar char="●"/>
            </a:pPr>
            <a:r>
              <a:rPr lang="en"/>
              <a:t>Compare outcome of treated vs. control</a:t>
            </a:r>
            <a:endParaRPr/>
          </a:p>
          <a:p>
            <a:pPr indent="-381000" lvl="1" marL="914400" rtl="0" algn="l">
              <a:spcBef>
                <a:spcPts val="0"/>
              </a:spcBef>
              <a:spcAft>
                <a:spcPts val="0"/>
              </a:spcAft>
              <a:buSzPts val="2400"/>
              <a:buChar char="○"/>
            </a:pPr>
            <a:r>
              <a:rPr lang="en">
                <a:solidFill>
                  <a:schemeClr val="dk2"/>
                </a:solidFill>
              </a:rPr>
              <a:t>e.g., mean difference treated-minus-control</a:t>
            </a:r>
            <a:r>
              <a:rPr lang="en"/>
              <a:t> </a:t>
            </a:r>
            <a:endParaRPr/>
          </a:p>
          <a:p>
            <a:pPr indent="-381000" lvl="1" marL="914400" rtl="0" algn="l">
              <a:spcBef>
                <a:spcPts val="0"/>
              </a:spcBef>
              <a:spcAft>
                <a:spcPts val="0"/>
              </a:spcAft>
              <a:buSzPts val="2400"/>
              <a:buChar char="○"/>
            </a:pPr>
            <a:r>
              <a:rPr lang="en"/>
              <a:t>or regression analysis (see last lecture)</a:t>
            </a:r>
            <a:endParaRPr/>
          </a:p>
        </p:txBody>
      </p:sp>
      <p:sp>
        <p:nvSpPr>
          <p:cNvPr id="485" name="Google Shape;485;p6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86" name="Google Shape;486;p69"/>
          <p:cNvPicPr preferRelativeResize="0"/>
          <p:nvPr/>
        </p:nvPicPr>
        <p:blipFill rotWithShape="1">
          <a:blip r:embed="rId3">
            <a:alphaModFix/>
          </a:blip>
          <a:srcRect b="0" l="21311" r="23464" t="0"/>
          <a:stretch/>
        </p:blipFill>
        <p:spPr>
          <a:xfrm>
            <a:off x="6832903" y="2158575"/>
            <a:ext cx="1892545" cy="15310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Matching</a:t>
            </a:r>
            <a:endParaRPr/>
          </a:p>
        </p:txBody>
      </p:sp>
      <p:pic>
        <p:nvPicPr>
          <p:cNvPr id="492" name="Google Shape;492;p70"/>
          <p:cNvPicPr preferRelativeResize="0"/>
          <p:nvPr/>
        </p:nvPicPr>
        <p:blipFill rotWithShape="1">
          <a:blip r:embed="rId3">
            <a:alphaModFix/>
          </a:blip>
          <a:srcRect b="5238" l="6073" r="4472" t="6282"/>
          <a:stretch/>
        </p:blipFill>
        <p:spPr>
          <a:xfrm>
            <a:off x="135112" y="3552884"/>
            <a:ext cx="909075" cy="742675"/>
          </a:xfrm>
          <a:prstGeom prst="rect">
            <a:avLst/>
          </a:prstGeom>
          <a:noFill/>
          <a:ln>
            <a:noFill/>
          </a:ln>
        </p:spPr>
      </p:pic>
      <p:sp>
        <p:nvSpPr>
          <p:cNvPr id="493" name="Google Shape;493;p70"/>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Ideally: Pair up 2 identical people:</a:t>
            </a:r>
            <a:endParaRPr/>
          </a:p>
          <a:p>
            <a:pPr indent="-381000" lvl="1" marL="914400" rtl="0" algn="l">
              <a:spcBef>
                <a:spcPts val="0"/>
              </a:spcBef>
              <a:spcAft>
                <a:spcPts val="0"/>
              </a:spcAft>
              <a:buSzPts val="2400"/>
              <a:buChar char="○"/>
            </a:pPr>
            <a:r>
              <a:rPr lang="en"/>
              <a:t>1 treated, 1 control</a:t>
            </a:r>
            <a:endParaRPr/>
          </a:p>
          <a:p>
            <a:pPr indent="-381000" lvl="0" marL="457200" rtl="0" algn="l">
              <a:spcBef>
                <a:spcPts val="0"/>
              </a:spcBef>
              <a:spcAft>
                <a:spcPts val="0"/>
              </a:spcAft>
              <a:buSzPts val="2400"/>
              <a:buChar char="●"/>
            </a:pPr>
            <a:r>
              <a:rPr lang="en"/>
              <a:t>Such ideal matching usually not feasible</a:t>
            </a:r>
            <a:endParaRPr/>
          </a:p>
          <a:p>
            <a:pPr indent="-381000" lvl="1" marL="914400" rtl="0" algn="l">
              <a:spcBef>
                <a:spcPts val="0"/>
              </a:spcBef>
              <a:spcAft>
                <a:spcPts val="0"/>
              </a:spcAft>
              <a:buSzPts val="2400"/>
              <a:buChar char="○"/>
            </a:pPr>
            <a:r>
              <a:rPr b="1" lang="en">
                <a:solidFill>
                  <a:schemeClr val="dk2"/>
                </a:solidFill>
              </a:rPr>
              <a:t>Problem 1: Unobserved covariates:</a:t>
            </a:r>
            <a:br>
              <a:rPr lang="en">
                <a:solidFill>
                  <a:schemeClr val="dk2"/>
                </a:solidFill>
              </a:rPr>
            </a:br>
            <a:r>
              <a:rPr lang="en">
                <a:solidFill>
                  <a:schemeClr val="dk2"/>
                </a:solidFill>
              </a:rPr>
              <a:t>You usually can’t even know if two people are identical</a:t>
            </a:r>
            <a:endParaRPr>
              <a:solidFill>
                <a:schemeClr val="dk2"/>
              </a:solidFill>
            </a:endParaRPr>
          </a:p>
          <a:p>
            <a:pPr indent="-381000" lvl="1" marL="914400" rtl="0" algn="l">
              <a:spcBef>
                <a:spcPts val="0"/>
              </a:spcBef>
              <a:spcAft>
                <a:spcPts val="0"/>
              </a:spcAft>
              <a:buSzPts val="2400"/>
              <a:buChar char="○"/>
            </a:pPr>
            <a:r>
              <a:rPr b="1" lang="en"/>
              <a:t>Problem 2: Combinatorial explosion:</a:t>
            </a:r>
            <a:br>
              <a:rPr lang="en"/>
            </a:br>
            <a:r>
              <a:rPr lang="en"/>
              <a:t>(Nearly) no two people are identical</a:t>
            </a:r>
            <a:endParaRPr/>
          </a:p>
        </p:txBody>
      </p:sp>
      <p:sp>
        <p:nvSpPr>
          <p:cNvPr id="494" name="Google Shape;494;p7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95" name="Google Shape;495;p70"/>
          <p:cNvPicPr preferRelativeResize="0"/>
          <p:nvPr/>
        </p:nvPicPr>
        <p:blipFill rotWithShape="1">
          <a:blip r:embed="rId4">
            <a:alphaModFix/>
          </a:blip>
          <a:srcRect b="7722" l="10861" r="9507" t="7789"/>
          <a:stretch/>
        </p:blipFill>
        <p:spPr>
          <a:xfrm>
            <a:off x="284611" y="2701687"/>
            <a:ext cx="610100" cy="699076"/>
          </a:xfrm>
          <a:prstGeom prst="rect">
            <a:avLst/>
          </a:prstGeom>
          <a:noFill/>
          <a:ln>
            <a:noFill/>
          </a:ln>
        </p:spPr>
      </p:pic>
      <p:pic>
        <p:nvPicPr>
          <p:cNvPr id="496" name="Google Shape;496;p70"/>
          <p:cNvPicPr preferRelativeResize="0"/>
          <p:nvPr/>
        </p:nvPicPr>
        <p:blipFill rotWithShape="1">
          <a:blip r:embed="rId5">
            <a:alphaModFix/>
          </a:blip>
          <a:srcRect b="0" l="21311" r="23464" t="0"/>
          <a:stretch/>
        </p:blipFill>
        <p:spPr>
          <a:xfrm>
            <a:off x="7503796" y="97425"/>
            <a:ext cx="1481324" cy="1198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1"/>
          <p:cNvSpPr txBox="1"/>
          <p:nvPr>
            <p:ph type="title"/>
          </p:nvPr>
        </p:nvSpPr>
        <p:spPr>
          <a:xfrm>
            <a:off x="995225" y="205975"/>
            <a:ext cx="79899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1: Unobserved covariates</a:t>
            </a:r>
            <a:endParaRPr/>
          </a:p>
        </p:txBody>
      </p:sp>
      <p:sp>
        <p:nvSpPr>
          <p:cNvPr id="502" name="Google Shape;502;p71"/>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solidFill>
                  <a:schemeClr val="dk2"/>
                </a:solidFill>
              </a:rPr>
              <a:t>You usually can’t even know if two people are identical</a:t>
            </a:r>
            <a:endParaRPr>
              <a:solidFill>
                <a:schemeClr val="dk2"/>
              </a:solidFill>
            </a:endParaRPr>
          </a:p>
          <a:p>
            <a:pPr indent="-381000" lvl="0" marL="457200" rtl="0" algn="l">
              <a:spcBef>
                <a:spcPts val="0"/>
              </a:spcBef>
              <a:spcAft>
                <a:spcPts val="0"/>
              </a:spcAft>
              <a:buSzPts val="2400"/>
              <a:buChar char="●"/>
            </a:pPr>
            <a:r>
              <a:rPr lang="en">
                <a:solidFill>
                  <a:schemeClr val="dk2"/>
                </a:solidFill>
              </a:rPr>
              <a:t>e.g., (hypothetical) gene that causes both desire to smoke</a:t>
            </a:r>
            <a:br>
              <a:rPr lang="en">
                <a:solidFill>
                  <a:schemeClr val="dk2"/>
                </a:solidFill>
              </a:rPr>
            </a:br>
            <a:r>
              <a:rPr lang="en">
                <a:solidFill>
                  <a:schemeClr val="dk2"/>
                </a:solidFill>
              </a:rPr>
              <a:t>and lung cancer</a:t>
            </a:r>
            <a:endParaRPr/>
          </a:p>
        </p:txBody>
      </p:sp>
      <p:sp>
        <p:nvSpPr>
          <p:cNvPr id="503" name="Google Shape;503;p7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04" name="Google Shape;504;p71"/>
          <p:cNvPicPr preferRelativeResize="0"/>
          <p:nvPr/>
        </p:nvPicPr>
        <p:blipFill rotWithShape="1">
          <a:blip r:embed="rId3">
            <a:alphaModFix/>
          </a:blip>
          <a:srcRect b="7722" l="10861" r="9507" t="7789"/>
          <a:stretch/>
        </p:blipFill>
        <p:spPr>
          <a:xfrm>
            <a:off x="83619" y="76549"/>
            <a:ext cx="902300" cy="1033889"/>
          </a:xfrm>
          <a:prstGeom prst="rect">
            <a:avLst/>
          </a:prstGeom>
          <a:noFill/>
          <a:ln>
            <a:noFill/>
          </a:ln>
        </p:spPr>
      </p:pic>
      <p:grpSp>
        <p:nvGrpSpPr>
          <p:cNvPr id="505" name="Google Shape;505;p71"/>
          <p:cNvGrpSpPr/>
          <p:nvPr/>
        </p:nvGrpSpPr>
        <p:grpSpPr>
          <a:xfrm>
            <a:off x="3457875" y="2440775"/>
            <a:ext cx="6011726" cy="2702725"/>
            <a:chOff x="3153075" y="2440775"/>
            <a:chExt cx="6011726" cy="2702725"/>
          </a:xfrm>
        </p:grpSpPr>
        <p:pic>
          <p:nvPicPr>
            <p:cNvPr id="506" name="Google Shape;506;p71"/>
            <p:cNvPicPr preferRelativeResize="0"/>
            <p:nvPr/>
          </p:nvPicPr>
          <p:blipFill rotWithShape="1">
            <a:blip r:embed="rId4">
              <a:alphaModFix/>
            </a:blip>
            <a:srcRect b="59563" l="0" r="0" t="0"/>
            <a:stretch/>
          </p:blipFill>
          <p:spPr>
            <a:xfrm>
              <a:off x="4704125" y="2440775"/>
              <a:ext cx="4460676" cy="2702725"/>
            </a:xfrm>
            <a:prstGeom prst="rect">
              <a:avLst/>
            </a:prstGeom>
            <a:noFill/>
            <a:ln>
              <a:noFill/>
            </a:ln>
          </p:spPr>
        </p:pic>
        <p:sp>
          <p:nvSpPr>
            <p:cNvPr id="507" name="Google Shape;507;p71"/>
            <p:cNvSpPr/>
            <p:nvPr/>
          </p:nvSpPr>
          <p:spPr>
            <a:xfrm>
              <a:off x="3153075" y="2653000"/>
              <a:ext cx="2460900" cy="1755600"/>
            </a:xfrm>
            <a:prstGeom prst="wedgeRoundRectCallout">
              <a:avLst>
                <a:gd fmla="val 83572" name="adj1"/>
                <a:gd fmla="val 43568" name="adj2"/>
                <a:gd fmla="val 0" name="adj3"/>
              </a:avLst>
            </a:prstGeom>
            <a:solidFill>
              <a:schemeClr val="lt1"/>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640"/>
                </a:spcBef>
                <a:spcAft>
                  <a:spcPts val="0"/>
                </a:spcAft>
                <a:buNone/>
              </a:pPr>
              <a:r>
                <a:rPr lang="en" sz="3000">
                  <a:latin typeface="Comic Sans MS"/>
                  <a:ea typeface="Comic Sans MS"/>
                  <a:cs typeface="Comic Sans MS"/>
                  <a:sym typeface="Comic Sans MS"/>
                </a:rPr>
                <a:t>Let’s ignore Problem 1 (for now)!</a:t>
              </a:r>
              <a:endParaRPr sz="3000">
                <a:latin typeface="Comic Sans MS"/>
                <a:ea typeface="Comic Sans MS"/>
                <a:cs typeface="Comic Sans MS"/>
                <a:sym typeface="Comic Sans M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5"/>
          <p:cNvSpPr txBox="1"/>
          <p:nvPr>
            <p:ph type="title"/>
          </p:nvPr>
        </p:nvSpPr>
        <p:spPr>
          <a:xfrm>
            <a:off x="457200" y="-22622"/>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Course evaluation</a:t>
            </a:r>
            <a:endParaRPr/>
          </a:p>
        </p:txBody>
      </p:sp>
      <p:sp>
        <p:nvSpPr>
          <p:cNvPr id="228" name="Google Shape;228;p4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29" name="Google Shape;229;p45"/>
          <p:cNvSpPr txBox="1"/>
          <p:nvPr>
            <p:ph idx="1" type="body"/>
          </p:nvPr>
        </p:nvSpPr>
        <p:spPr>
          <a:xfrm>
            <a:off x="457200" y="2675300"/>
            <a:ext cx="8392200" cy="23658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solidFill>
                  <a:schemeClr val="dk2"/>
                </a:solidFill>
              </a:rPr>
              <a:t>Thanks for your feedback! -- We’ll use it to improve the class further</a:t>
            </a:r>
            <a:endParaRPr sz="2400">
              <a:solidFill>
                <a:schemeClr val="dk2"/>
              </a:solidFill>
            </a:endParaRPr>
          </a:p>
          <a:p>
            <a:pPr indent="-381000" lvl="0" marL="457200" rtl="0" algn="l">
              <a:lnSpc>
                <a:spcPct val="100000"/>
              </a:lnSpc>
              <a:spcBef>
                <a:spcPts val="0"/>
              </a:spcBef>
              <a:spcAft>
                <a:spcPts val="0"/>
              </a:spcAft>
              <a:buSzPts val="2400"/>
              <a:buChar char="●"/>
            </a:pPr>
            <a:r>
              <a:rPr lang="en" sz="2400">
                <a:solidFill>
                  <a:schemeClr val="dk2"/>
                </a:solidFill>
              </a:rPr>
              <a:t>Most of you like the class and what you learn</a:t>
            </a:r>
            <a:endParaRPr sz="2400">
              <a:solidFill>
                <a:schemeClr val="dk2"/>
              </a:solidFill>
            </a:endParaRPr>
          </a:p>
          <a:p>
            <a:pPr indent="-381000" lvl="0" marL="457200" rtl="0" algn="l">
              <a:lnSpc>
                <a:spcPct val="100000"/>
              </a:lnSpc>
              <a:spcBef>
                <a:spcPts val="0"/>
              </a:spcBef>
              <a:spcAft>
                <a:spcPts val="0"/>
              </a:spcAft>
              <a:buClr>
                <a:schemeClr val="dk2"/>
              </a:buClr>
              <a:buSzPts val="2400"/>
              <a:buChar char="●"/>
            </a:pPr>
            <a:r>
              <a:rPr lang="en" sz="2400">
                <a:solidFill>
                  <a:schemeClr val="dk2"/>
                </a:solidFill>
              </a:rPr>
              <a:t>Some concerns:</a:t>
            </a:r>
            <a:r>
              <a:rPr lang="en">
                <a:solidFill>
                  <a:schemeClr val="dk2"/>
                </a:solidFill>
              </a:rPr>
              <a:t> </a:t>
            </a:r>
            <a:r>
              <a:rPr lang="en" sz="2400">
                <a:solidFill>
                  <a:schemeClr val="dk2"/>
                </a:solidFill>
              </a:rPr>
              <a:t>class too hands-o</a:t>
            </a:r>
            <a:r>
              <a:rPr lang="en">
                <a:solidFill>
                  <a:schemeClr val="dk2"/>
                </a:solidFill>
              </a:rPr>
              <a:t>ff</a:t>
            </a:r>
            <a:r>
              <a:rPr lang="en" sz="2400">
                <a:solidFill>
                  <a:schemeClr val="dk2"/>
                </a:solidFill>
              </a:rPr>
              <a:t> (</a:t>
            </a:r>
            <a:r>
              <a:rPr lang="en">
                <a:solidFill>
                  <a:schemeClr val="dk2"/>
                </a:solidFill>
              </a:rPr>
              <a:t>“more code!”)</a:t>
            </a:r>
            <a:r>
              <a:rPr lang="en" sz="2400">
                <a:solidFill>
                  <a:schemeClr val="dk2"/>
                </a:solidFill>
              </a:rPr>
              <a:t>; class too hands-o</a:t>
            </a:r>
            <a:r>
              <a:rPr lang="en">
                <a:solidFill>
                  <a:schemeClr val="dk2"/>
                </a:solidFill>
              </a:rPr>
              <a:t>n (“more theory!”)</a:t>
            </a:r>
            <a:r>
              <a:rPr lang="en" sz="2400">
                <a:solidFill>
                  <a:schemeClr val="dk2"/>
                </a:solidFill>
              </a:rPr>
              <a:t>; exercise sessions too crowded (?)</a:t>
            </a:r>
            <a:r>
              <a:rPr lang="en">
                <a:solidFill>
                  <a:schemeClr val="dk2"/>
                </a:solidFill>
              </a:rPr>
              <a:t>; quiz difficulty, wording, timing</a:t>
            </a:r>
            <a:endParaRPr sz="2400">
              <a:solidFill>
                <a:schemeClr val="dk2"/>
              </a:solidFill>
            </a:endParaRPr>
          </a:p>
        </p:txBody>
      </p:sp>
      <p:pic>
        <p:nvPicPr>
          <p:cNvPr id="230" name="Google Shape;230;p45"/>
          <p:cNvPicPr preferRelativeResize="0"/>
          <p:nvPr/>
        </p:nvPicPr>
        <p:blipFill>
          <a:blip r:embed="rId3">
            <a:alphaModFix/>
          </a:blip>
          <a:stretch>
            <a:fillRect/>
          </a:stretch>
        </p:blipFill>
        <p:spPr>
          <a:xfrm>
            <a:off x="2038282" y="910975"/>
            <a:ext cx="5067437" cy="1681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ph type="title"/>
          </p:nvPr>
        </p:nvSpPr>
        <p:spPr>
          <a:xfrm>
            <a:off x="457200" y="1297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Addressing Problem 1 by ignoring it:</a:t>
            </a:r>
            <a:br>
              <a:rPr lang="en" sz="3600"/>
            </a:br>
            <a:r>
              <a:rPr lang="en" sz="3600"/>
              <a:t>A naive model</a:t>
            </a:r>
            <a:endParaRPr sz="3600"/>
          </a:p>
        </p:txBody>
      </p:sp>
      <p:sp>
        <p:nvSpPr>
          <p:cNvPr id="513" name="Google Shape;513;p7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14" name="Google Shape;514;p72"/>
          <p:cNvPicPr preferRelativeResize="0"/>
          <p:nvPr/>
        </p:nvPicPr>
        <p:blipFill rotWithShape="1">
          <a:blip r:embed="rId3">
            <a:alphaModFix/>
          </a:blip>
          <a:srcRect b="59563" l="0" r="0" t="0"/>
          <a:stretch/>
        </p:blipFill>
        <p:spPr>
          <a:xfrm>
            <a:off x="5008925" y="2440775"/>
            <a:ext cx="4460676" cy="2702725"/>
          </a:xfrm>
          <a:prstGeom prst="rect">
            <a:avLst/>
          </a:prstGeom>
          <a:noFill/>
          <a:ln>
            <a:noFill/>
          </a:ln>
        </p:spPr>
      </p:pic>
      <p:sp>
        <p:nvSpPr>
          <p:cNvPr id="515" name="Google Shape;515;p72"/>
          <p:cNvSpPr/>
          <p:nvPr/>
        </p:nvSpPr>
        <p:spPr>
          <a:xfrm>
            <a:off x="2101750" y="1155525"/>
            <a:ext cx="2833200" cy="1539300"/>
          </a:xfrm>
          <a:prstGeom prst="wedgeRoundRectCallout">
            <a:avLst>
              <a:gd fmla="val 117110" name="adj1"/>
              <a:gd fmla="val 135360" name="adj2"/>
              <a:gd fmla="val 0" name="adj3"/>
            </a:avLst>
          </a:prstGeom>
          <a:solidFill>
            <a:srgbClr val="FFF2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640"/>
              </a:spcBef>
              <a:spcAft>
                <a:spcPts val="0"/>
              </a:spcAft>
              <a:buNone/>
            </a:pPr>
            <a:r>
              <a:rPr lang="en" sz="2400">
                <a:solidFill>
                  <a:schemeClr val="dk2"/>
                </a:solidFill>
                <a:latin typeface="Calibri"/>
                <a:ea typeface="Calibri"/>
                <a:cs typeface="Calibri"/>
                <a:sym typeface="Calibri"/>
              </a:rPr>
              <a:t>“People who look comparable are comparable”</a:t>
            </a:r>
            <a:endParaRPr/>
          </a:p>
        </p:txBody>
      </p:sp>
      <p:sp>
        <p:nvSpPr>
          <p:cNvPr id="516" name="Google Shape;516;p72"/>
          <p:cNvSpPr/>
          <p:nvPr/>
        </p:nvSpPr>
        <p:spPr>
          <a:xfrm>
            <a:off x="2156625" y="3479300"/>
            <a:ext cx="3261600" cy="1413300"/>
          </a:xfrm>
          <a:prstGeom prst="wedgeRoundRectCallout">
            <a:avLst>
              <a:gd fmla="val 91482" name="adj1"/>
              <a:gd fmla="val 2600" name="adj2"/>
              <a:gd fmla="val 0" name="adj3"/>
            </a:avLst>
          </a:prstGeom>
          <a:solidFill>
            <a:srgbClr val="FFF2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640"/>
              </a:spcBef>
              <a:spcAft>
                <a:spcPts val="0"/>
              </a:spcAft>
              <a:buNone/>
            </a:pPr>
            <a:r>
              <a:rPr lang="en" sz="2400">
                <a:solidFill>
                  <a:schemeClr val="dk2"/>
                </a:solidFill>
                <a:latin typeface="Calibri"/>
                <a:ea typeface="Calibri"/>
                <a:cs typeface="Calibri"/>
                <a:sym typeface="Calibri"/>
              </a:rPr>
              <a:t>“Only observed covariates determine treatment assignment”</a:t>
            </a:r>
            <a:endParaRPr/>
          </a:p>
        </p:txBody>
      </p:sp>
      <p:sp>
        <p:nvSpPr>
          <p:cNvPr id="517" name="Google Shape;517;p72"/>
          <p:cNvSpPr txBox="1"/>
          <p:nvPr/>
        </p:nvSpPr>
        <p:spPr>
          <a:xfrm>
            <a:off x="1694350" y="2810013"/>
            <a:ext cx="3316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Calibri"/>
                <a:ea typeface="Calibri"/>
                <a:cs typeface="Calibri"/>
                <a:sym typeface="Calibri"/>
              </a:rPr>
              <a:t>or equivalently:</a:t>
            </a:r>
            <a:endParaRPr sz="2400">
              <a:latin typeface="Calibri"/>
              <a:ea typeface="Calibri"/>
              <a:cs typeface="Calibri"/>
              <a:sym typeface="Calibri"/>
            </a:endParaRPr>
          </a:p>
        </p:txBody>
      </p:sp>
      <p:pic>
        <p:nvPicPr>
          <p:cNvPr id="518" name="Google Shape;518;p72"/>
          <p:cNvPicPr preferRelativeResize="0"/>
          <p:nvPr/>
        </p:nvPicPr>
        <p:blipFill rotWithShape="1">
          <a:blip r:embed="rId4">
            <a:alphaModFix/>
          </a:blip>
          <a:srcRect b="7722" l="10861" r="9507" t="7789"/>
          <a:stretch/>
        </p:blipFill>
        <p:spPr>
          <a:xfrm>
            <a:off x="83619" y="76549"/>
            <a:ext cx="902300" cy="103388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3"/>
          <p:cNvSpPr txBox="1"/>
          <p:nvPr>
            <p:ph type="title"/>
          </p:nvPr>
        </p:nvSpPr>
        <p:spPr>
          <a:xfrm>
            <a:off x="990600" y="762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Naive model as a causal diagram</a:t>
            </a:r>
            <a:endParaRPr/>
          </a:p>
        </p:txBody>
      </p:sp>
      <p:sp>
        <p:nvSpPr>
          <p:cNvPr id="524" name="Google Shape;524;p73"/>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25" name="Google Shape;525;p73"/>
          <p:cNvSpPr/>
          <p:nvPr/>
        </p:nvSpPr>
        <p:spPr>
          <a:xfrm>
            <a:off x="4335750" y="2393075"/>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3"/>
          <p:cNvSpPr/>
          <p:nvPr/>
        </p:nvSpPr>
        <p:spPr>
          <a:xfrm>
            <a:off x="3022088"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3"/>
          <p:cNvSpPr/>
          <p:nvPr/>
        </p:nvSpPr>
        <p:spPr>
          <a:xfrm>
            <a:off x="5649413"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 name="Google Shape;528;p73"/>
          <p:cNvCxnSpPr>
            <a:stCxn id="526" idx="6"/>
            <a:endCxn id="527" idx="2"/>
          </p:cNvCxnSpPr>
          <p:nvPr/>
        </p:nvCxnSpPr>
        <p:spPr>
          <a:xfrm>
            <a:off x="3494588" y="4329050"/>
            <a:ext cx="2154900" cy="0"/>
          </a:xfrm>
          <a:prstGeom prst="straightConnector1">
            <a:avLst/>
          </a:prstGeom>
          <a:noFill/>
          <a:ln cap="flat" cmpd="sng" w="38100">
            <a:solidFill>
              <a:schemeClr val="dk2"/>
            </a:solidFill>
            <a:prstDash val="solid"/>
            <a:round/>
            <a:headEnd len="med" w="med" type="none"/>
            <a:tailEnd len="med" w="med" type="triangle"/>
          </a:ln>
        </p:spPr>
      </p:cxnSp>
      <p:sp>
        <p:nvSpPr>
          <p:cNvPr id="529" name="Google Shape;529;p73"/>
          <p:cNvSpPr txBox="1"/>
          <p:nvPr/>
        </p:nvSpPr>
        <p:spPr>
          <a:xfrm>
            <a:off x="390300" y="2366650"/>
            <a:ext cx="3861000" cy="44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500">
                <a:solidFill>
                  <a:schemeClr val="dk2"/>
                </a:solidFill>
                <a:latin typeface="Calibri"/>
                <a:ea typeface="Calibri"/>
                <a:cs typeface="Calibri"/>
                <a:sym typeface="Calibri"/>
              </a:rPr>
              <a:t>O</a:t>
            </a:r>
            <a:r>
              <a:rPr lang="en" sz="2500">
                <a:latin typeface="Calibri"/>
                <a:ea typeface="Calibri"/>
                <a:cs typeface="Calibri"/>
                <a:sym typeface="Calibri"/>
              </a:rPr>
              <a:t>bserved covariates</a:t>
            </a:r>
            <a:endParaRPr b="1" sz="2500">
              <a:latin typeface="Calibri"/>
              <a:ea typeface="Calibri"/>
              <a:cs typeface="Calibri"/>
              <a:sym typeface="Calibri"/>
            </a:endParaRPr>
          </a:p>
        </p:txBody>
      </p:sp>
      <p:sp>
        <p:nvSpPr>
          <p:cNvPr id="530" name="Google Shape;530;p73"/>
          <p:cNvSpPr txBox="1"/>
          <p:nvPr/>
        </p:nvSpPr>
        <p:spPr>
          <a:xfrm>
            <a:off x="11425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Treatment</a:t>
            </a:r>
            <a:endParaRPr i="1" sz="2500">
              <a:latin typeface="Calibri"/>
              <a:ea typeface="Calibri"/>
              <a:cs typeface="Calibri"/>
              <a:sym typeface="Calibri"/>
            </a:endParaRPr>
          </a:p>
        </p:txBody>
      </p:sp>
      <p:sp>
        <p:nvSpPr>
          <p:cNvPr id="531" name="Google Shape;531;p73"/>
          <p:cNvSpPr txBox="1"/>
          <p:nvPr/>
        </p:nvSpPr>
        <p:spPr>
          <a:xfrm>
            <a:off x="50287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Outcome</a:t>
            </a:r>
            <a:endParaRPr sz="2500">
              <a:latin typeface="Calibri"/>
              <a:ea typeface="Calibri"/>
              <a:cs typeface="Calibri"/>
              <a:sym typeface="Calibri"/>
            </a:endParaRPr>
          </a:p>
        </p:txBody>
      </p:sp>
      <p:cxnSp>
        <p:nvCxnSpPr>
          <p:cNvPr id="532" name="Google Shape;532;p73"/>
          <p:cNvCxnSpPr/>
          <p:nvPr/>
        </p:nvCxnSpPr>
        <p:spPr>
          <a:xfrm flipH="1">
            <a:off x="3425446" y="2796379"/>
            <a:ext cx="979500" cy="1365600"/>
          </a:xfrm>
          <a:prstGeom prst="straightConnector1">
            <a:avLst/>
          </a:prstGeom>
          <a:noFill/>
          <a:ln cap="flat" cmpd="sng" w="38100">
            <a:solidFill>
              <a:schemeClr val="dk2"/>
            </a:solidFill>
            <a:prstDash val="solid"/>
            <a:round/>
            <a:headEnd len="med" w="med" type="none"/>
            <a:tailEnd len="med" w="med" type="triangle"/>
          </a:ln>
        </p:spPr>
      </p:cxnSp>
      <p:cxnSp>
        <p:nvCxnSpPr>
          <p:cNvPr id="533" name="Google Shape;533;p73"/>
          <p:cNvCxnSpPr>
            <a:stCxn id="534" idx="4"/>
            <a:endCxn id="525" idx="0"/>
          </p:cNvCxnSpPr>
          <p:nvPr/>
        </p:nvCxnSpPr>
        <p:spPr>
          <a:xfrm>
            <a:off x="4572000" y="2068250"/>
            <a:ext cx="0" cy="324900"/>
          </a:xfrm>
          <a:prstGeom prst="straightConnector1">
            <a:avLst/>
          </a:prstGeom>
          <a:noFill/>
          <a:ln cap="flat" cmpd="sng" w="38100">
            <a:solidFill>
              <a:schemeClr val="dk2"/>
            </a:solidFill>
            <a:prstDash val="solid"/>
            <a:round/>
            <a:headEnd len="med" w="med" type="none"/>
            <a:tailEnd len="med" w="med" type="none"/>
          </a:ln>
        </p:spPr>
      </p:cxnSp>
      <p:sp>
        <p:nvSpPr>
          <p:cNvPr id="535" name="Google Shape;535;p73"/>
          <p:cNvSpPr txBox="1"/>
          <p:nvPr/>
        </p:nvSpPr>
        <p:spPr>
          <a:xfrm>
            <a:off x="2821106" y="1057503"/>
            <a:ext cx="34947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Calibri"/>
                <a:ea typeface="Calibri"/>
                <a:cs typeface="Calibri"/>
                <a:sym typeface="Calibri"/>
              </a:rPr>
              <a:t>Un</a:t>
            </a:r>
            <a:r>
              <a:rPr lang="en" sz="2500">
                <a:latin typeface="Calibri"/>
                <a:ea typeface="Calibri"/>
                <a:cs typeface="Calibri"/>
                <a:sym typeface="Calibri"/>
              </a:rPr>
              <a:t>observed covariates</a:t>
            </a:r>
            <a:endParaRPr b="1" sz="2500">
              <a:latin typeface="Calibri"/>
              <a:ea typeface="Calibri"/>
              <a:cs typeface="Calibri"/>
              <a:sym typeface="Calibri"/>
            </a:endParaRPr>
          </a:p>
        </p:txBody>
      </p:sp>
      <p:pic>
        <p:nvPicPr>
          <p:cNvPr id="536" name="Google Shape;536;p73"/>
          <p:cNvPicPr preferRelativeResize="0"/>
          <p:nvPr/>
        </p:nvPicPr>
        <p:blipFill rotWithShape="1">
          <a:blip r:embed="rId3">
            <a:alphaModFix/>
          </a:blip>
          <a:srcRect b="7722" l="10861" r="9507" t="7789"/>
          <a:stretch/>
        </p:blipFill>
        <p:spPr>
          <a:xfrm>
            <a:off x="83619" y="76549"/>
            <a:ext cx="902300" cy="1033889"/>
          </a:xfrm>
          <a:prstGeom prst="rect">
            <a:avLst/>
          </a:prstGeom>
          <a:noFill/>
          <a:ln>
            <a:noFill/>
          </a:ln>
        </p:spPr>
      </p:pic>
      <p:cxnSp>
        <p:nvCxnSpPr>
          <p:cNvPr id="537" name="Google Shape;537;p73"/>
          <p:cNvCxnSpPr/>
          <p:nvPr/>
        </p:nvCxnSpPr>
        <p:spPr>
          <a:xfrm>
            <a:off x="4654700" y="1961125"/>
            <a:ext cx="1147500" cy="2136000"/>
          </a:xfrm>
          <a:prstGeom prst="straightConnector1">
            <a:avLst/>
          </a:prstGeom>
          <a:noFill/>
          <a:ln cap="flat" cmpd="sng" w="38100">
            <a:solidFill>
              <a:srgbClr val="CCCCCC"/>
            </a:solidFill>
            <a:prstDash val="solid"/>
            <a:round/>
            <a:headEnd len="med" w="med" type="none"/>
            <a:tailEnd len="med" w="med" type="triangle"/>
          </a:ln>
        </p:spPr>
      </p:cxnSp>
      <p:sp>
        <p:nvSpPr>
          <p:cNvPr id="534" name="Google Shape;534;p73"/>
          <p:cNvSpPr/>
          <p:nvPr/>
        </p:nvSpPr>
        <p:spPr>
          <a:xfrm>
            <a:off x="4335750" y="159575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73"/>
          <p:cNvCxnSpPr>
            <a:stCxn id="525" idx="5"/>
            <a:endCxn id="527" idx="1"/>
          </p:cNvCxnSpPr>
          <p:nvPr/>
        </p:nvCxnSpPr>
        <p:spPr>
          <a:xfrm>
            <a:off x="4739054" y="2796379"/>
            <a:ext cx="979500" cy="1365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4"/>
          <p:cNvSpPr txBox="1"/>
          <p:nvPr>
            <p:ph type="title"/>
          </p:nvPr>
        </p:nvSpPr>
        <p:spPr>
          <a:xfrm>
            <a:off x="1181250" y="205975"/>
            <a:ext cx="75057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the naive model were true… </a:t>
            </a:r>
            <a:endParaRPr/>
          </a:p>
        </p:txBody>
      </p:sp>
      <p:grpSp>
        <p:nvGrpSpPr>
          <p:cNvPr id="544" name="Google Shape;544;p74"/>
          <p:cNvGrpSpPr/>
          <p:nvPr/>
        </p:nvGrpSpPr>
        <p:grpSpPr>
          <a:xfrm>
            <a:off x="150117" y="1756677"/>
            <a:ext cx="2273283" cy="1293874"/>
            <a:chOff x="150117" y="1756677"/>
            <a:chExt cx="2273283" cy="1293874"/>
          </a:xfrm>
        </p:grpSpPr>
        <p:pic>
          <p:nvPicPr>
            <p:cNvPr id="545" name="Google Shape;545;p74"/>
            <p:cNvPicPr preferRelativeResize="0"/>
            <p:nvPr/>
          </p:nvPicPr>
          <p:blipFill rotWithShape="1">
            <a:blip r:embed="rId3">
              <a:alphaModFix/>
            </a:blip>
            <a:srcRect b="5238" l="6073" r="4472" t="6282"/>
            <a:stretch/>
          </p:blipFill>
          <p:spPr>
            <a:xfrm>
              <a:off x="150117" y="2169708"/>
              <a:ext cx="1078200" cy="880843"/>
            </a:xfrm>
            <a:prstGeom prst="rect">
              <a:avLst/>
            </a:prstGeom>
            <a:noFill/>
            <a:ln>
              <a:noFill/>
            </a:ln>
          </p:spPr>
        </p:pic>
        <p:sp>
          <p:nvSpPr>
            <p:cNvPr id="546" name="Google Shape;546;p74"/>
            <p:cNvSpPr/>
            <p:nvPr/>
          </p:nvSpPr>
          <p:spPr>
            <a:xfrm>
              <a:off x="1345200" y="1756677"/>
              <a:ext cx="1078200" cy="504950"/>
            </a:xfrm>
            <a:custGeom>
              <a:rect b="b" l="l" r="r" t="t"/>
              <a:pathLst>
                <a:path extrusionOk="0" h="20198" w="43128">
                  <a:moveTo>
                    <a:pt x="9811" y="1165"/>
                  </a:moveTo>
                  <a:cubicBezTo>
                    <a:pt x="7442" y="1165"/>
                    <a:pt x="4222" y="59"/>
                    <a:pt x="2743" y="1909"/>
                  </a:cubicBezTo>
                  <a:cubicBezTo>
                    <a:pt x="-666" y="6172"/>
                    <a:pt x="-1251" y="15004"/>
                    <a:pt x="3115" y="18279"/>
                  </a:cubicBezTo>
                  <a:cubicBezTo>
                    <a:pt x="7688" y="21709"/>
                    <a:pt x="14512" y="19395"/>
                    <a:pt x="20229" y="19395"/>
                  </a:cubicBezTo>
                  <a:cubicBezTo>
                    <a:pt x="28452" y="19395"/>
                    <a:pt x="41571" y="17833"/>
                    <a:pt x="42923" y="9722"/>
                  </a:cubicBezTo>
                  <a:cubicBezTo>
                    <a:pt x="44565" y="-128"/>
                    <a:pt x="22836" y="-2185"/>
                    <a:pt x="13904" y="2281"/>
                  </a:cubicBezTo>
                </a:path>
              </a:pathLst>
            </a:custGeom>
            <a:noFill/>
            <a:ln cap="flat" cmpd="sng" w="38100">
              <a:solidFill>
                <a:srgbClr val="00FF00"/>
              </a:solidFill>
              <a:prstDash val="solid"/>
              <a:round/>
              <a:headEnd len="med" w="med" type="none"/>
              <a:tailEnd len="med" w="med" type="none"/>
            </a:ln>
          </p:spPr>
        </p:sp>
        <p:sp>
          <p:nvSpPr>
            <p:cNvPr id="547" name="Google Shape;547;p74"/>
            <p:cNvSpPr/>
            <p:nvPr/>
          </p:nvSpPr>
          <p:spPr>
            <a:xfrm>
              <a:off x="1097526" y="2074150"/>
              <a:ext cx="288296" cy="232524"/>
            </a:xfrm>
            <a:custGeom>
              <a:rect b="b" l="l" r="r" t="t"/>
              <a:pathLst>
                <a:path extrusionOk="0" h="21206" w="26043">
                  <a:moveTo>
                    <a:pt x="0" y="21206"/>
                  </a:moveTo>
                  <a:cubicBezTo>
                    <a:pt x="8602" y="14041"/>
                    <a:pt x="16524" y="5892"/>
                    <a:pt x="26043" y="0"/>
                  </a:cubicBezTo>
                </a:path>
              </a:pathLst>
            </a:custGeom>
            <a:noFill/>
            <a:ln cap="flat" cmpd="sng" w="38100">
              <a:solidFill>
                <a:srgbClr val="00FF00"/>
              </a:solidFill>
              <a:prstDash val="solid"/>
              <a:round/>
              <a:headEnd len="med" w="med" type="none"/>
              <a:tailEnd len="med" w="med" type="none"/>
            </a:ln>
          </p:spPr>
        </p:sp>
      </p:grpSp>
      <p:sp>
        <p:nvSpPr>
          <p:cNvPr id="548" name="Google Shape;548;p74"/>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 you could “simulate” a randomized experiment:</a:t>
            </a:r>
            <a:endParaRPr/>
          </a:p>
          <a:p>
            <a:pPr indent="-381000" lvl="1" marL="914400" rtl="0" algn="l">
              <a:spcBef>
                <a:spcPts val="0"/>
              </a:spcBef>
              <a:spcAft>
                <a:spcPts val="0"/>
              </a:spcAft>
              <a:buSzPts val="2400"/>
              <a:buChar char="○"/>
            </a:pPr>
            <a:r>
              <a:rPr lang="en"/>
              <a:t>Simply match subjects with identical observed covariates</a:t>
            </a:r>
            <a:r>
              <a:rPr b="1" lang="en"/>
              <a:t> </a:t>
            </a:r>
            <a:r>
              <a:rPr lang="en"/>
              <a:t>(1 treated, 1 control)</a:t>
            </a:r>
            <a:endParaRPr/>
          </a:p>
          <a:p>
            <a:pPr indent="-381000" lvl="1" marL="914400" rtl="0" algn="l">
              <a:spcBef>
                <a:spcPts val="0"/>
              </a:spcBef>
              <a:spcAft>
                <a:spcPts val="0"/>
              </a:spcAft>
              <a:buSzPts val="2400"/>
              <a:buChar char="○"/>
            </a:pPr>
            <a:r>
              <a:rPr lang="en"/>
              <a:t>Subjects in a pair have the same probability to treat</a:t>
            </a:r>
            <a:endParaRPr/>
          </a:p>
          <a:p>
            <a:pPr indent="-381000" lvl="1" marL="914400" rtl="0" algn="l">
              <a:spcBef>
                <a:spcPts val="0"/>
              </a:spcBef>
              <a:spcAft>
                <a:spcPts val="0"/>
              </a:spcAft>
              <a:buSzPts val="2400"/>
              <a:buChar char="○"/>
            </a:pPr>
            <a:r>
              <a:rPr lang="en"/>
              <a:t>So who gets treated is up to chance, as in experiment</a:t>
            </a:r>
            <a:endParaRPr/>
          </a:p>
          <a:p>
            <a:pPr indent="-381000" lvl="1" marL="914400" rtl="0" algn="l">
              <a:spcBef>
                <a:spcPts val="0"/>
              </a:spcBef>
              <a:spcAft>
                <a:spcPts val="0"/>
              </a:spcAft>
              <a:buSzPts val="2400"/>
              <a:buChar char="○"/>
            </a:pPr>
            <a:r>
              <a:rPr lang="en"/>
              <a:t>Analysis: compare outcome for treated to outcome of control (e.g., mean difference treated-minus-control)</a:t>
            </a:r>
            <a:endParaRPr/>
          </a:p>
        </p:txBody>
      </p:sp>
      <p:sp>
        <p:nvSpPr>
          <p:cNvPr id="549" name="Google Shape;549;p7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50" name="Google Shape;550;p74"/>
          <p:cNvSpPr txBox="1"/>
          <p:nvPr/>
        </p:nvSpPr>
        <p:spPr>
          <a:xfrm>
            <a:off x="34929" y="2957749"/>
            <a:ext cx="1078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00FF00"/>
                </a:solidFill>
                <a:latin typeface="Calibri"/>
                <a:ea typeface="Calibri"/>
                <a:cs typeface="Calibri"/>
                <a:sym typeface="Calibri"/>
              </a:rPr>
              <a:t>Problem 2!</a:t>
            </a:r>
            <a:endParaRPr b="1" sz="1500">
              <a:solidFill>
                <a:srgbClr val="00FF00"/>
              </a:solidFill>
              <a:latin typeface="Calibri"/>
              <a:ea typeface="Calibri"/>
              <a:cs typeface="Calibri"/>
              <a:sym typeface="Calibri"/>
            </a:endParaRPr>
          </a:p>
        </p:txBody>
      </p:sp>
      <p:pic>
        <p:nvPicPr>
          <p:cNvPr id="551" name="Google Shape;551;p74"/>
          <p:cNvPicPr preferRelativeResize="0"/>
          <p:nvPr/>
        </p:nvPicPr>
        <p:blipFill rotWithShape="1">
          <a:blip r:embed="rId4">
            <a:alphaModFix/>
          </a:blip>
          <a:srcRect b="7722" l="10861" r="9507" t="7789"/>
          <a:stretch/>
        </p:blipFill>
        <p:spPr>
          <a:xfrm>
            <a:off x="83619" y="76549"/>
            <a:ext cx="902300" cy="10338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5"/>
          <p:cNvSpPr txBox="1"/>
          <p:nvPr>
            <p:ph type="title"/>
          </p:nvPr>
        </p:nvSpPr>
        <p:spPr>
          <a:xfrm>
            <a:off x="1071425" y="129775"/>
            <a:ext cx="79899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Problem 2: Combinatorial explosion</a:t>
            </a:r>
            <a:endParaRPr sz="4200"/>
          </a:p>
        </p:txBody>
      </p:sp>
      <p:sp>
        <p:nvSpPr>
          <p:cNvPr id="557" name="Google Shape;557;p75"/>
          <p:cNvSpPr txBox="1"/>
          <p:nvPr>
            <p:ph idx="1" type="body"/>
          </p:nvPr>
        </p:nvSpPr>
        <p:spPr>
          <a:xfrm>
            <a:off x="457200" y="819150"/>
            <a:ext cx="8229600" cy="33945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en">
                <a:solidFill>
                  <a:schemeClr val="dk2"/>
                </a:solidFill>
              </a:rPr>
              <a:t>(Nearly) no two people are identical</a:t>
            </a:r>
            <a:endParaRPr>
              <a:solidFill>
                <a:schemeClr val="dk2"/>
              </a:solidFill>
            </a:endParaRPr>
          </a:p>
          <a:p>
            <a:pPr indent="-381000" lvl="0" marL="457200" rtl="0" algn="l">
              <a:spcBef>
                <a:spcPts val="0"/>
              </a:spcBef>
              <a:spcAft>
                <a:spcPts val="0"/>
              </a:spcAft>
              <a:buClr>
                <a:schemeClr val="dk2"/>
              </a:buClr>
              <a:buSzPts val="2400"/>
              <a:buChar char="●"/>
            </a:pPr>
            <a:r>
              <a:rPr lang="en">
                <a:solidFill>
                  <a:schemeClr val="dk2"/>
                </a:solidFill>
              </a:rPr>
              <a:t>So finding two people to match is often impossible</a:t>
            </a:r>
            <a:endParaRPr>
              <a:solidFill>
                <a:schemeClr val="dk2"/>
              </a:solidFill>
            </a:endParaRPr>
          </a:p>
          <a:p>
            <a:pPr indent="-381000" lvl="1" marL="914400" rtl="0" algn="l">
              <a:spcBef>
                <a:spcPts val="0"/>
              </a:spcBef>
              <a:spcAft>
                <a:spcPts val="0"/>
              </a:spcAft>
              <a:buClr>
                <a:schemeClr val="dk2"/>
              </a:buClr>
              <a:buSzPts val="2400"/>
              <a:buChar char="○"/>
            </a:pPr>
            <a:r>
              <a:rPr lang="en">
                <a:solidFill>
                  <a:schemeClr val="dk2"/>
                </a:solidFill>
              </a:rPr>
              <a:t>Even when considering only observed covariates</a:t>
            </a:r>
            <a:br>
              <a:rPr lang="en">
                <a:solidFill>
                  <a:schemeClr val="dk2"/>
                </a:solidFill>
              </a:rPr>
            </a:br>
            <a:r>
              <a:rPr lang="en">
                <a:solidFill>
                  <a:schemeClr val="dk2"/>
                </a:solidFill>
              </a:rPr>
              <a:t>(as in the naive model)</a:t>
            </a:r>
            <a:endParaRPr>
              <a:solidFill>
                <a:schemeClr val="dk2"/>
              </a:solidFill>
            </a:endParaRPr>
          </a:p>
          <a:p>
            <a:pPr indent="-381000" lvl="0" marL="457200" rtl="0" algn="l">
              <a:spcBef>
                <a:spcPts val="0"/>
              </a:spcBef>
              <a:spcAft>
                <a:spcPts val="0"/>
              </a:spcAft>
              <a:buClr>
                <a:schemeClr val="dk2"/>
              </a:buClr>
              <a:buSzPts val="2400"/>
              <a:buChar char="●"/>
            </a:pPr>
            <a:r>
              <a:rPr lang="en">
                <a:solidFill>
                  <a:schemeClr val="dk2"/>
                </a:solidFill>
              </a:rPr>
              <a:t>Do we really need to match people with identical </a:t>
            </a:r>
            <a:r>
              <a:rPr b="1" lang="en">
                <a:solidFill>
                  <a:schemeClr val="dk2"/>
                </a:solidFill>
              </a:rPr>
              <a:t>covariates?</a:t>
            </a:r>
            <a:endParaRPr b="1">
              <a:solidFill>
                <a:schemeClr val="dk2"/>
              </a:solidFill>
            </a:endParaRPr>
          </a:p>
          <a:p>
            <a:pPr indent="-381000" lvl="1" marL="914400" rtl="0" algn="l">
              <a:spcBef>
                <a:spcPts val="0"/>
              </a:spcBef>
              <a:spcAft>
                <a:spcPts val="0"/>
              </a:spcAft>
              <a:buClr>
                <a:schemeClr val="dk2"/>
              </a:buClr>
              <a:buSzPts val="2400"/>
              <a:buChar char="○"/>
            </a:pPr>
            <a:r>
              <a:rPr lang="en">
                <a:solidFill>
                  <a:schemeClr val="dk2"/>
                </a:solidFill>
              </a:rPr>
              <a:t>Recall “holy grail”: randomized controlled trials</a:t>
            </a:r>
            <a:endParaRPr>
              <a:solidFill>
                <a:schemeClr val="dk2"/>
              </a:solidFill>
            </a:endParaRPr>
          </a:p>
          <a:p>
            <a:pPr indent="-381000" lvl="1" marL="914400" rtl="0" algn="l">
              <a:spcBef>
                <a:spcPts val="0"/>
              </a:spcBef>
              <a:spcAft>
                <a:spcPts val="0"/>
              </a:spcAft>
              <a:buClr>
                <a:schemeClr val="dk2"/>
              </a:buClr>
              <a:buSzPts val="2400"/>
              <a:buChar char="○"/>
            </a:pPr>
            <a:r>
              <a:rPr lang="en">
                <a:solidFill>
                  <a:schemeClr val="dk2"/>
                </a:solidFill>
              </a:rPr>
              <a:t>Coin makes sure everyone has </a:t>
            </a:r>
            <a:br>
              <a:rPr lang="en">
                <a:solidFill>
                  <a:schemeClr val="dk2"/>
                </a:solidFill>
              </a:rPr>
            </a:br>
            <a:r>
              <a:rPr lang="en">
                <a:solidFill>
                  <a:schemeClr val="dk2"/>
                </a:solidFill>
              </a:rPr>
              <a:t>identical</a:t>
            </a:r>
            <a:r>
              <a:rPr lang="en">
                <a:solidFill>
                  <a:schemeClr val="dk2"/>
                </a:solidFill>
              </a:rPr>
              <a:t> </a:t>
            </a:r>
            <a:r>
              <a:rPr b="1" lang="en">
                <a:solidFill>
                  <a:schemeClr val="dk2"/>
                </a:solidFill>
              </a:rPr>
              <a:t>probability to be </a:t>
            </a:r>
            <a:r>
              <a:rPr b="1" lang="en">
                <a:solidFill>
                  <a:schemeClr val="dk2"/>
                </a:solidFill>
              </a:rPr>
              <a:t>t</a:t>
            </a:r>
            <a:r>
              <a:rPr b="1" lang="en">
                <a:solidFill>
                  <a:schemeClr val="dk2"/>
                </a:solidFill>
              </a:rPr>
              <a:t>reated</a:t>
            </a:r>
            <a:endParaRPr b="1">
              <a:solidFill>
                <a:schemeClr val="dk2"/>
              </a:solidFill>
            </a:endParaRPr>
          </a:p>
          <a:p>
            <a:pPr indent="-381000" lvl="1" marL="914400" rtl="0" algn="l">
              <a:spcBef>
                <a:spcPts val="0"/>
              </a:spcBef>
              <a:spcAft>
                <a:spcPts val="0"/>
              </a:spcAft>
              <a:buClr>
                <a:schemeClr val="dk2"/>
              </a:buClr>
              <a:buSzPts val="2400"/>
              <a:buChar char="○"/>
            </a:pPr>
            <a:r>
              <a:rPr lang="en">
                <a:solidFill>
                  <a:schemeClr val="dk2"/>
                </a:solidFill>
              </a:rPr>
              <a:t>→ Let’s mimic what the coin does!</a:t>
            </a:r>
            <a:endParaRPr>
              <a:solidFill>
                <a:schemeClr val="dk2"/>
              </a:solidFill>
            </a:endParaRPr>
          </a:p>
        </p:txBody>
      </p:sp>
      <p:pic>
        <p:nvPicPr>
          <p:cNvPr id="558" name="Google Shape;558;p75"/>
          <p:cNvPicPr preferRelativeResize="0"/>
          <p:nvPr/>
        </p:nvPicPr>
        <p:blipFill rotWithShape="1">
          <a:blip r:embed="rId3">
            <a:alphaModFix/>
          </a:blip>
          <a:srcRect b="5238" l="6073" r="4472" t="6282"/>
          <a:stretch/>
        </p:blipFill>
        <p:spPr>
          <a:xfrm>
            <a:off x="1298" y="98076"/>
            <a:ext cx="1176350" cy="961025"/>
          </a:xfrm>
          <a:prstGeom prst="rect">
            <a:avLst/>
          </a:prstGeom>
          <a:noFill/>
          <a:ln>
            <a:noFill/>
          </a:ln>
        </p:spPr>
      </p:pic>
      <p:sp>
        <p:nvSpPr>
          <p:cNvPr id="559" name="Google Shape;559;p7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60" name="Google Shape;560;p75"/>
          <p:cNvPicPr preferRelativeResize="0"/>
          <p:nvPr/>
        </p:nvPicPr>
        <p:blipFill>
          <a:blip r:embed="rId4">
            <a:alphaModFix/>
          </a:blip>
          <a:stretch>
            <a:fillRect/>
          </a:stretch>
        </p:blipFill>
        <p:spPr>
          <a:xfrm>
            <a:off x="6239889" y="3517511"/>
            <a:ext cx="2367726" cy="1531201"/>
          </a:xfrm>
          <a:prstGeom prst="rect">
            <a:avLst/>
          </a:prstGeom>
          <a:noFill/>
          <a:ln cap="flat" cmpd="sng" w="19050">
            <a:solidFill>
              <a:schemeClr val="dk2"/>
            </a:solidFill>
            <a:prstDash val="solid"/>
            <a:round/>
            <a:headEnd len="sm" w="sm" type="none"/>
            <a:tailEnd len="sm" w="sm" type="none"/>
          </a:ln>
        </p:spPr>
      </p:pic>
      <p:sp>
        <p:nvSpPr>
          <p:cNvPr id="561" name="Google Shape;561;p75"/>
          <p:cNvSpPr/>
          <p:nvPr/>
        </p:nvSpPr>
        <p:spPr>
          <a:xfrm>
            <a:off x="7070840" y="4329125"/>
            <a:ext cx="345300" cy="450050"/>
          </a:xfrm>
          <a:custGeom>
            <a:rect b="b" l="l" r="r" t="t"/>
            <a:pathLst>
              <a:path extrusionOk="0" h="18002" w="13812">
                <a:moveTo>
                  <a:pt x="12097" y="0"/>
                </a:moveTo>
                <a:lnTo>
                  <a:pt x="13812" y="1143"/>
                </a:lnTo>
                <a:lnTo>
                  <a:pt x="1905" y="18002"/>
                </a:lnTo>
                <a:lnTo>
                  <a:pt x="0" y="16573"/>
                </a:lnTo>
                <a:close/>
              </a:path>
            </a:pathLst>
          </a:custGeom>
          <a:solidFill>
            <a:schemeClr val="lt1"/>
          </a:solid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6"/>
          <p:cNvSpPr txBox="1"/>
          <p:nvPr>
            <p:ph type="title"/>
          </p:nvPr>
        </p:nvSpPr>
        <p:spPr>
          <a:xfrm>
            <a:off x="1071425" y="129775"/>
            <a:ext cx="79899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Addressing Problem 2: Propensity score</a:t>
            </a:r>
            <a:endParaRPr sz="3700"/>
          </a:p>
        </p:txBody>
      </p:sp>
      <p:pic>
        <p:nvPicPr>
          <p:cNvPr id="567" name="Google Shape;567;p76"/>
          <p:cNvPicPr preferRelativeResize="0"/>
          <p:nvPr/>
        </p:nvPicPr>
        <p:blipFill rotWithShape="1">
          <a:blip r:embed="rId3">
            <a:alphaModFix/>
          </a:blip>
          <a:srcRect b="5238" l="6073" r="4472" t="6282"/>
          <a:stretch/>
        </p:blipFill>
        <p:spPr>
          <a:xfrm>
            <a:off x="1298" y="98076"/>
            <a:ext cx="1176350" cy="961025"/>
          </a:xfrm>
          <a:prstGeom prst="rect">
            <a:avLst/>
          </a:prstGeom>
          <a:noFill/>
          <a:ln>
            <a:noFill/>
          </a:ln>
        </p:spPr>
      </p:pic>
      <p:sp>
        <p:nvSpPr>
          <p:cNvPr id="568" name="Google Shape;568;p7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69" name="Google Shape;569;p76"/>
          <p:cNvSpPr txBox="1"/>
          <p:nvPr>
            <p:ph idx="1" type="body"/>
          </p:nvPr>
        </p:nvSpPr>
        <p:spPr>
          <a:xfrm>
            <a:off x="402250" y="1059100"/>
            <a:ext cx="8359200" cy="39822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Compress </a:t>
            </a:r>
            <a:r>
              <a:rPr lang="en">
                <a:solidFill>
                  <a:schemeClr val="dk2"/>
                </a:solidFill>
              </a:rPr>
              <a:t>the </a:t>
            </a:r>
            <a:r>
              <a:rPr lang="en"/>
              <a:t>(potentially many) observed covariates into a single number: the probability to receive the treatment (a.k.a. </a:t>
            </a:r>
            <a:r>
              <a:rPr b="1" lang="en"/>
              <a:t>propensity score</a:t>
            </a:r>
            <a:r>
              <a:rPr lang="en"/>
              <a:t>):</a:t>
            </a:r>
            <a:br>
              <a:rPr b="1" lang="en"/>
            </a:br>
            <a:r>
              <a:rPr b="1" lang="en"/>
              <a:t>			</a:t>
            </a:r>
            <a:r>
              <a:rPr lang="en"/>
              <a:t>Pr(subject is treated | observed covariates)</a:t>
            </a:r>
            <a:endParaRPr/>
          </a:p>
          <a:p>
            <a:pPr indent="0" lvl="0" marL="0" rtl="0" algn="l">
              <a:spcBef>
                <a:spcPts val="640"/>
              </a:spcBef>
              <a:spcAft>
                <a:spcPts val="0"/>
              </a:spcAft>
              <a:buNone/>
            </a:pPr>
            <a:r>
              <a:t/>
            </a:r>
            <a:endParaRPr sz="1000"/>
          </a:p>
          <a:p>
            <a:pPr indent="-381000" lvl="0" marL="457200" rtl="0" algn="l">
              <a:spcBef>
                <a:spcPts val="640"/>
              </a:spcBef>
              <a:spcAft>
                <a:spcPts val="0"/>
              </a:spcAft>
              <a:buSzPts val="2400"/>
              <a:buChar char="●"/>
            </a:pPr>
            <a:r>
              <a:rPr lang="en"/>
              <a:t>Can be estimated from the data</a:t>
            </a:r>
            <a:endParaRPr/>
          </a:p>
          <a:p>
            <a:pPr indent="-381000" lvl="1" marL="914400" rtl="0" algn="l">
              <a:spcBef>
                <a:spcPts val="0"/>
              </a:spcBef>
              <a:spcAft>
                <a:spcPts val="0"/>
              </a:spcAft>
              <a:buSzPts val="2400"/>
              <a:buChar char="○"/>
            </a:pPr>
            <a:r>
              <a:rPr lang="en"/>
              <a:t>E.g., via logistic regression (see next lecture)</a:t>
            </a:r>
            <a:endParaRPr/>
          </a:p>
          <a:p>
            <a:pPr indent="-381000" lvl="1" marL="914400" rtl="0" algn="l">
              <a:spcBef>
                <a:spcPts val="0"/>
              </a:spcBef>
              <a:spcAft>
                <a:spcPts val="0"/>
              </a:spcAft>
              <a:buSzPts val="2400"/>
              <a:buChar char="○"/>
            </a:pPr>
            <a:r>
              <a:rPr lang="en"/>
              <a:t>Input: observed covariates</a:t>
            </a:r>
            <a:endParaRPr/>
          </a:p>
          <a:p>
            <a:pPr indent="-381000" lvl="1" marL="914400" rtl="0" algn="l">
              <a:spcBef>
                <a:spcPts val="0"/>
              </a:spcBef>
              <a:spcAft>
                <a:spcPts val="0"/>
              </a:spcAft>
              <a:buSzPts val="2400"/>
              <a:buChar char="○"/>
            </a:pPr>
            <a:r>
              <a:rPr lang="en"/>
              <a:t>Output: treatment indicator (1 if treated, 0 if control)</a:t>
            </a:r>
            <a:endParaRPr i="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cxnSp>
        <p:nvCxnSpPr>
          <p:cNvPr id="574" name="Google Shape;574;p77"/>
          <p:cNvCxnSpPr>
            <a:stCxn id="575" idx="5"/>
          </p:cNvCxnSpPr>
          <p:nvPr/>
        </p:nvCxnSpPr>
        <p:spPr>
          <a:xfrm>
            <a:off x="4739054" y="1999054"/>
            <a:ext cx="1063200" cy="2097900"/>
          </a:xfrm>
          <a:prstGeom prst="straightConnector1">
            <a:avLst/>
          </a:prstGeom>
          <a:noFill/>
          <a:ln cap="flat" cmpd="sng" w="38100">
            <a:solidFill>
              <a:srgbClr val="CCCCCC"/>
            </a:solidFill>
            <a:prstDash val="solid"/>
            <a:round/>
            <a:headEnd len="med" w="med" type="none"/>
            <a:tailEnd len="med" w="med" type="triangle"/>
          </a:ln>
        </p:spPr>
      </p:cxnSp>
      <p:sp>
        <p:nvSpPr>
          <p:cNvPr id="576" name="Google Shape;576;p77"/>
          <p:cNvSpPr txBox="1"/>
          <p:nvPr>
            <p:ph type="title"/>
          </p:nvPr>
        </p:nvSpPr>
        <p:spPr>
          <a:xfrm>
            <a:off x="1142575" y="76200"/>
            <a:ext cx="77373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Propensity score as a causal diagram</a:t>
            </a:r>
            <a:endParaRPr sz="4000"/>
          </a:p>
        </p:txBody>
      </p:sp>
      <p:sp>
        <p:nvSpPr>
          <p:cNvPr id="577" name="Google Shape;577;p77"/>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78" name="Google Shape;578;p77"/>
          <p:cNvSpPr/>
          <p:nvPr/>
        </p:nvSpPr>
        <p:spPr>
          <a:xfrm>
            <a:off x="4335750" y="2393075"/>
            <a:ext cx="472500" cy="4725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7"/>
          <p:cNvSpPr/>
          <p:nvPr/>
        </p:nvSpPr>
        <p:spPr>
          <a:xfrm>
            <a:off x="3022088"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7"/>
          <p:cNvSpPr/>
          <p:nvPr/>
        </p:nvSpPr>
        <p:spPr>
          <a:xfrm>
            <a:off x="5649413"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 name="Google Shape;581;p77"/>
          <p:cNvCxnSpPr>
            <a:stCxn id="578" idx="5"/>
            <a:endCxn id="580" idx="1"/>
          </p:cNvCxnSpPr>
          <p:nvPr/>
        </p:nvCxnSpPr>
        <p:spPr>
          <a:xfrm>
            <a:off x="4739054" y="2796379"/>
            <a:ext cx="979500" cy="1365600"/>
          </a:xfrm>
          <a:prstGeom prst="straightConnector1">
            <a:avLst/>
          </a:prstGeom>
          <a:noFill/>
          <a:ln cap="flat" cmpd="sng" w="38100">
            <a:solidFill>
              <a:schemeClr val="dk2"/>
            </a:solidFill>
            <a:prstDash val="solid"/>
            <a:round/>
            <a:headEnd len="med" w="med" type="none"/>
            <a:tailEnd len="med" w="med" type="triangle"/>
          </a:ln>
        </p:spPr>
      </p:cxnSp>
      <p:cxnSp>
        <p:nvCxnSpPr>
          <p:cNvPr id="582" name="Google Shape;582;p77"/>
          <p:cNvCxnSpPr>
            <a:stCxn id="579" idx="6"/>
            <a:endCxn id="580" idx="2"/>
          </p:cNvCxnSpPr>
          <p:nvPr/>
        </p:nvCxnSpPr>
        <p:spPr>
          <a:xfrm>
            <a:off x="3494588" y="4329050"/>
            <a:ext cx="2154900" cy="0"/>
          </a:xfrm>
          <a:prstGeom prst="straightConnector1">
            <a:avLst/>
          </a:prstGeom>
          <a:noFill/>
          <a:ln cap="flat" cmpd="sng" w="38100">
            <a:solidFill>
              <a:schemeClr val="dk2"/>
            </a:solidFill>
            <a:prstDash val="solid"/>
            <a:round/>
            <a:headEnd len="med" w="med" type="none"/>
            <a:tailEnd len="med" w="med" type="triangle"/>
          </a:ln>
        </p:spPr>
      </p:cxnSp>
      <p:sp>
        <p:nvSpPr>
          <p:cNvPr id="583" name="Google Shape;583;p77"/>
          <p:cNvSpPr txBox="1"/>
          <p:nvPr/>
        </p:nvSpPr>
        <p:spPr>
          <a:xfrm>
            <a:off x="1243975" y="2272800"/>
            <a:ext cx="2985600" cy="44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500">
                <a:solidFill>
                  <a:srgbClr val="BF9000"/>
                </a:solidFill>
                <a:latin typeface="Calibri"/>
                <a:ea typeface="Calibri"/>
                <a:cs typeface="Calibri"/>
                <a:sym typeface="Calibri"/>
              </a:rPr>
              <a:t>Propensity score</a:t>
            </a:r>
            <a:endParaRPr b="1" sz="2500">
              <a:solidFill>
                <a:srgbClr val="BF9000"/>
              </a:solidFill>
              <a:latin typeface="Calibri"/>
              <a:ea typeface="Calibri"/>
              <a:cs typeface="Calibri"/>
              <a:sym typeface="Calibri"/>
            </a:endParaRPr>
          </a:p>
        </p:txBody>
      </p:sp>
      <p:sp>
        <p:nvSpPr>
          <p:cNvPr id="584" name="Google Shape;584;p77"/>
          <p:cNvSpPr txBox="1"/>
          <p:nvPr/>
        </p:nvSpPr>
        <p:spPr>
          <a:xfrm>
            <a:off x="11425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Calibri"/>
                <a:ea typeface="Calibri"/>
                <a:cs typeface="Calibri"/>
                <a:sym typeface="Calibri"/>
              </a:rPr>
              <a:t>T</a:t>
            </a:r>
            <a:r>
              <a:rPr lang="en" sz="2500">
                <a:latin typeface="Calibri"/>
                <a:ea typeface="Calibri"/>
                <a:cs typeface="Calibri"/>
                <a:sym typeface="Calibri"/>
              </a:rPr>
              <a:t>reatment</a:t>
            </a:r>
            <a:endParaRPr i="1" sz="2500">
              <a:latin typeface="Calibri"/>
              <a:ea typeface="Calibri"/>
              <a:cs typeface="Calibri"/>
              <a:sym typeface="Calibri"/>
            </a:endParaRPr>
          </a:p>
        </p:txBody>
      </p:sp>
      <p:sp>
        <p:nvSpPr>
          <p:cNvPr id="585" name="Google Shape;585;p77"/>
          <p:cNvSpPr txBox="1"/>
          <p:nvPr/>
        </p:nvSpPr>
        <p:spPr>
          <a:xfrm>
            <a:off x="50287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Outcome</a:t>
            </a:r>
            <a:endParaRPr sz="2500">
              <a:latin typeface="Calibri"/>
              <a:ea typeface="Calibri"/>
              <a:cs typeface="Calibri"/>
              <a:sym typeface="Calibri"/>
            </a:endParaRPr>
          </a:p>
        </p:txBody>
      </p:sp>
      <p:cxnSp>
        <p:nvCxnSpPr>
          <p:cNvPr id="586" name="Google Shape;586;p77"/>
          <p:cNvCxnSpPr/>
          <p:nvPr/>
        </p:nvCxnSpPr>
        <p:spPr>
          <a:xfrm flipH="1">
            <a:off x="3425446" y="2796379"/>
            <a:ext cx="979500" cy="1365600"/>
          </a:xfrm>
          <a:prstGeom prst="straightConnector1">
            <a:avLst/>
          </a:prstGeom>
          <a:noFill/>
          <a:ln cap="flat" cmpd="sng" w="38100">
            <a:solidFill>
              <a:schemeClr val="dk2"/>
            </a:solidFill>
            <a:prstDash val="solid"/>
            <a:round/>
            <a:headEnd len="med" w="med" type="none"/>
            <a:tailEnd len="med" w="med" type="triangle"/>
          </a:ln>
        </p:spPr>
      </p:cxnSp>
      <p:sp>
        <p:nvSpPr>
          <p:cNvPr id="575" name="Google Shape;575;p77"/>
          <p:cNvSpPr/>
          <p:nvPr/>
        </p:nvSpPr>
        <p:spPr>
          <a:xfrm>
            <a:off x="4335750" y="159575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77"/>
          <p:cNvCxnSpPr>
            <a:stCxn id="575" idx="4"/>
            <a:endCxn id="578" idx="0"/>
          </p:cNvCxnSpPr>
          <p:nvPr/>
        </p:nvCxnSpPr>
        <p:spPr>
          <a:xfrm>
            <a:off x="4572000" y="2068250"/>
            <a:ext cx="0" cy="324900"/>
          </a:xfrm>
          <a:prstGeom prst="straightConnector1">
            <a:avLst/>
          </a:prstGeom>
          <a:noFill/>
          <a:ln cap="flat" cmpd="sng" w="38100">
            <a:solidFill>
              <a:schemeClr val="dk2"/>
            </a:solidFill>
            <a:prstDash val="solid"/>
            <a:round/>
            <a:headEnd len="med" w="med" type="none"/>
            <a:tailEnd len="med" w="med" type="triangle"/>
          </a:ln>
        </p:spPr>
      </p:cxnSp>
      <p:sp>
        <p:nvSpPr>
          <p:cNvPr id="588" name="Google Shape;588;p77"/>
          <p:cNvSpPr txBox="1"/>
          <p:nvPr/>
        </p:nvSpPr>
        <p:spPr>
          <a:xfrm>
            <a:off x="3860700" y="1067875"/>
            <a:ext cx="38610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Calibri"/>
                <a:ea typeface="Calibri"/>
                <a:cs typeface="Calibri"/>
                <a:sym typeface="Calibri"/>
              </a:rPr>
              <a:t>Observed c</a:t>
            </a:r>
            <a:r>
              <a:rPr lang="en" sz="2500">
                <a:latin typeface="Calibri"/>
                <a:ea typeface="Calibri"/>
                <a:cs typeface="Calibri"/>
                <a:sym typeface="Calibri"/>
              </a:rPr>
              <a:t>ovariates</a:t>
            </a:r>
            <a:endParaRPr b="1" sz="2500">
              <a:latin typeface="Calibri"/>
              <a:ea typeface="Calibri"/>
              <a:cs typeface="Calibri"/>
              <a:sym typeface="Calibri"/>
            </a:endParaRPr>
          </a:p>
        </p:txBody>
      </p:sp>
      <p:cxnSp>
        <p:nvCxnSpPr>
          <p:cNvPr id="589" name="Google Shape;589;p77"/>
          <p:cNvCxnSpPr/>
          <p:nvPr/>
        </p:nvCxnSpPr>
        <p:spPr>
          <a:xfrm>
            <a:off x="5210750" y="2057875"/>
            <a:ext cx="660900" cy="2007600"/>
          </a:xfrm>
          <a:prstGeom prst="straightConnector1">
            <a:avLst/>
          </a:prstGeom>
          <a:noFill/>
          <a:ln cap="flat" cmpd="sng" w="38100">
            <a:solidFill>
              <a:srgbClr val="CCCCCC"/>
            </a:solidFill>
            <a:prstDash val="solid"/>
            <a:round/>
            <a:headEnd len="med" w="med" type="none"/>
            <a:tailEnd len="med" w="med" type="triangle"/>
          </a:ln>
        </p:spPr>
      </p:cxnSp>
      <p:sp>
        <p:nvSpPr>
          <p:cNvPr id="590" name="Google Shape;590;p77"/>
          <p:cNvSpPr/>
          <p:nvPr/>
        </p:nvSpPr>
        <p:spPr>
          <a:xfrm>
            <a:off x="4945350" y="159575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 name="Google Shape;591;p77"/>
          <p:cNvCxnSpPr/>
          <p:nvPr/>
        </p:nvCxnSpPr>
        <p:spPr>
          <a:xfrm>
            <a:off x="5820350" y="1981675"/>
            <a:ext cx="101700" cy="2077500"/>
          </a:xfrm>
          <a:prstGeom prst="straightConnector1">
            <a:avLst/>
          </a:prstGeom>
          <a:noFill/>
          <a:ln cap="flat" cmpd="sng" w="38100">
            <a:solidFill>
              <a:srgbClr val="CCCCCC"/>
            </a:solidFill>
            <a:prstDash val="solid"/>
            <a:round/>
            <a:headEnd len="med" w="med" type="none"/>
            <a:tailEnd len="med" w="med" type="triangle"/>
          </a:ln>
        </p:spPr>
      </p:cxnSp>
      <p:sp>
        <p:nvSpPr>
          <p:cNvPr id="592" name="Google Shape;592;p77"/>
          <p:cNvSpPr/>
          <p:nvPr/>
        </p:nvSpPr>
        <p:spPr>
          <a:xfrm>
            <a:off x="5554950" y="159575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 name="Google Shape;593;p77"/>
          <p:cNvCxnSpPr/>
          <p:nvPr/>
        </p:nvCxnSpPr>
        <p:spPr>
          <a:xfrm flipH="1">
            <a:off x="6003650" y="1981675"/>
            <a:ext cx="883500" cy="2096400"/>
          </a:xfrm>
          <a:prstGeom prst="straightConnector1">
            <a:avLst/>
          </a:prstGeom>
          <a:noFill/>
          <a:ln cap="flat" cmpd="sng" w="38100">
            <a:solidFill>
              <a:srgbClr val="CCCCCC"/>
            </a:solidFill>
            <a:prstDash val="solid"/>
            <a:round/>
            <a:headEnd len="med" w="med" type="none"/>
            <a:tailEnd len="med" w="med" type="triangle"/>
          </a:ln>
        </p:spPr>
      </p:cxnSp>
      <p:sp>
        <p:nvSpPr>
          <p:cNvPr id="594" name="Google Shape;594;p77"/>
          <p:cNvSpPr/>
          <p:nvPr/>
        </p:nvSpPr>
        <p:spPr>
          <a:xfrm>
            <a:off x="6697950" y="159575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7"/>
          <p:cNvSpPr txBox="1"/>
          <p:nvPr/>
        </p:nvSpPr>
        <p:spPr>
          <a:xfrm>
            <a:off x="6046330" y="1445884"/>
            <a:ext cx="678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 </a:t>
            </a:r>
            <a:endParaRPr sz="2500">
              <a:latin typeface="Calibri"/>
              <a:ea typeface="Calibri"/>
              <a:cs typeface="Calibri"/>
              <a:sym typeface="Calibri"/>
            </a:endParaRPr>
          </a:p>
        </p:txBody>
      </p:sp>
      <p:cxnSp>
        <p:nvCxnSpPr>
          <p:cNvPr id="596" name="Google Shape;596;p77"/>
          <p:cNvCxnSpPr/>
          <p:nvPr/>
        </p:nvCxnSpPr>
        <p:spPr>
          <a:xfrm flipH="1">
            <a:off x="4713800" y="1982350"/>
            <a:ext cx="371100" cy="448500"/>
          </a:xfrm>
          <a:prstGeom prst="straightConnector1">
            <a:avLst/>
          </a:prstGeom>
          <a:noFill/>
          <a:ln cap="flat" cmpd="sng" w="38100">
            <a:solidFill>
              <a:schemeClr val="dk2"/>
            </a:solidFill>
            <a:prstDash val="solid"/>
            <a:round/>
            <a:headEnd len="med" w="med" type="none"/>
            <a:tailEnd len="med" w="med" type="triangle"/>
          </a:ln>
        </p:spPr>
      </p:cxnSp>
      <p:cxnSp>
        <p:nvCxnSpPr>
          <p:cNvPr id="597" name="Google Shape;597;p77"/>
          <p:cNvCxnSpPr/>
          <p:nvPr/>
        </p:nvCxnSpPr>
        <p:spPr>
          <a:xfrm flipH="1">
            <a:off x="4801650" y="1969775"/>
            <a:ext cx="881100" cy="528600"/>
          </a:xfrm>
          <a:prstGeom prst="straightConnector1">
            <a:avLst/>
          </a:prstGeom>
          <a:noFill/>
          <a:ln cap="flat" cmpd="sng" w="38100">
            <a:solidFill>
              <a:schemeClr val="dk2"/>
            </a:solidFill>
            <a:prstDash val="solid"/>
            <a:round/>
            <a:headEnd len="med" w="med" type="none"/>
            <a:tailEnd len="med" w="med" type="triangle"/>
          </a:ln>
        </p:spPr>
      </p:cxnSp>
      <p:cxnSp>
        <p:nvCxnSpPr>
          <p:cNvPr id="598" name="Google Shape;598;p77"/>
          <p:cNvCxnSpPr/>
          <p:nvPr/>
        </p:nvCxnSpPr>
        <p:spPr>
          <a:xfrm flipH="1">
            <a:off x="4845400" y="1938300"/>
            <a:ext cx="1989000" cy="629400"/>
          </a:xfrm>
          <a:prstGeom prst="straightConnector1">
            <a:avLst/>
          </a:prstGeom>
          <a:noFill/>
          <a:ln cap="flat" cmpd="sng" w="38100">
            <a:solidFill>
              <a:schemeClr val="dk2"/>
            </a:solidFill>
            <a:prstDash val="solid"/>
            <a:round/>
            <a:headEnd len="med" w="med" type="none"/>
            <a:tailEnd len="med" w="med" type="triangle"/>
          </a:ln>
        </p:spPr>
      </p:cxnSp>
      <p:pic>
        <p:nvPicPr>
          <p:cNvPr id="599" name="Google Shape;599;p77"/>
          <p:cNvPicPr preferRelativeResize="0"/>
          <p:nvPr/>
        </p:nvPicPr>
        <p:blipFill rotWithShape="1">
          <a:blip r:embed="rId3">
            <a:alphaModFix/>
          </a:blip>
          <a:srcRect b="5238" l="6073" r="4472" t="6282"/>
          <a:stretch/>
        </p:blipFill>
        <p:spPr>
          <a:xfrm>
            <a:off x="1298" y="21876"/>
            <a:ext cx="1176350" cy="961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8"/>
          <p:cNvSpPr txBox="1"/>
          <p:nvPr>
            <p:ph type="title"/>
          </p:nvPr>
        </p:nvSpPr>
        <p:spPr>
          <a:xfrm>
            <a:off x="1214575" y="205975"/>
            <a:ext cx="7472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Balancing property of propensity score</a:t>
            </a:r>
            <a:endParaRPr sz="3600"/>
          </a:p>
        </p:txBody>
      </p:sp>
      <p:sp>
        <p:nvSpPr>
          <p:cNvPr id="605" name="Google Shape;605;p78"/>
          <p:cNvSpPr txBox="1"/>
          <p:nvPr>
            <p:ph idx="1" type="body"/>
          </p:nvPr>
        </p:nvSpPr>
        <p:spPr>
          <a:xfrm>
            <a:off x="457200" y="10477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Fact: all subjects (</a:t>
            </a:r>
            <a:r>
              <a:rPr lang="en">
                <a:solidFill>
                  <a:schemeClr val="dk2"/>
                </a:solidFill>
              </a:rPr>
              <a:t>treated and control)</a:t>
            </a:r>
            <a:r>
              <a:rPr lang="en"/>
              <a:t> with equal propensity score (PS) </a:t>
            </a:r>
            <a:r>
              <a:rPr i="1" lang="en"/>
              <a:t>p</a:t>
            </a:r>
            <a:r>
              <a:rPr lang="en"/>
              <a:t> have equal distribution of observed covariates </a:t>
            </a:r>
            <a:r>
              <a:rPr b="1" lang="en"/>
              <a:t>x</a:t>
            </a:r>
            <a:r>
              <a:rPr lang="en"/>
              <a:t>:</a:t>
            </a:r>
            <a:br>
              <a:rPr lang="en"/>
            </a:br>
            <a:br>
              <a:rPr lang="en"/>
            </a:br>
            <a:r>
              <a:rPr lang="en"/>
              <a:t>	</a:t>
            </a:r>
            <a:r>
              <a:rPr lang="en">
                <a:solidFill>
                  <a:schemeClr val="dk2"/>
                </a:solidFill>
              </a:rPr>
              <a:t>Pr(</a:t>
            </a:r>
            <a:r>
              <a:rPr b="1" lang="en">
                <a:solidFill>
                  <a:schemeClr val="dk2"/>
                </a:solidFill>
              </a:rPr>
              <a:t>x</a:t>
            </a:r>
            <a:r>
              <a:rPr lang="en">
                <a:solidFill>
                  <a:schemeClr val="dk2"/>
                </a:solidFill>
              </a:rPr>
              <a:t> | </a:t>
            </a:r>
            <a:r>
              <a:rPr lang="en">
                <a:solidFill>
                  <a:srgbClr val="CC0000"/>
                </a:solidFill>
              </a:rPr>
              <a:t>treated = 1</a:t>
            </a:r>
            <a:r>
              <a:rPr lang="en">
                <a:solidFill>
                  <a:schemeClr val="dk2"/>
                </a:solidFill>
              </a:rPr>
              <a:t>, PS = </a:t>
            </a:r>
            <a:r>
              <a:rPr i="1" lang="en">
                <a:solidFill>
                  <a:schemeClr val="dk2"/>
                </a:solidFill>
              </a:rPr>
              <a:t>p</a:t>
            </a:r>
            <a:r>
              <a:rPr lang="en">
                <a:solidFill>
                  <a:schemeClr val="dk2"/>
                </a:solidFill>
              </a:rPr>
              <a:t>) = Pr(</a:t>
            </a:r>
            <a:r>
              <a:rPr b="1" lang="en">
                <a:solidFill>
                  <a:schemeClr val="dk2"/>
                </a:solidFill>
              </a:rPr>
              <a:t>x</a:t>
            </a:r>
            <a:r>
              <a:rPr lang="en">
                <a:solidFill>
                  <a:schemeClr val="dk2"/>
                </a:solidFill>
              </a:rPr>
              <a:t> | </a:t>
            </a:r>
            <a:r>
              <a:rPr lang="en">
                <a:solidFill>
                  <a:srgbClr val="CC0000"/>
                </a:solidFill>
              </a:rPr>
              <a:t>treated = 0</a:t>
            </a:r>
            <a:r>
              <a:rPr lang="en">
                <a:solidFill>
                  <a:schemeClr val="dk2"/>
                </a:solidFill>
              </a:rPr>
              <a:t>, PS = </a:t>
            </a:r>
            <a:r>
              <a:rPr i="1" lang="en">
                <a:solidFill>
                  <a:schemeClr val="dk2"/>
                </a:solidFill>
              </a:rPr>
              <a:t>p</a:t>
            </a:r>
            <a:r>
              <a:rPr lang="en">
                <a:solidFill>
                  <a:schemeClr val="dk2"/>
                </a:solidFill>
              </a:rPr>
              <a:t>)</a:t>
            </a:r>
            <a:br>
              <a:rPr lang="en">
                <a:solidFill>
                  <a:schemeClr val="dk2"/>
                </a:solidFill>
              </a:rPr>
            </a:br>
            <a:endParaRPr/>
          </a:p>
          <a:p>
            <a:pPr indent="-381000" lvl="0" marL="457200" rtl="0" algn="l">
              <a:spcBef>
                <a:spcPts val="0"/>
              </a:spcBef>
              <a:spcAft>
                <a:spcPts val="0"/>
              </a:spcAft>
              <a:buSzPts val="2400"/>
              <a:buChar char="●"/>
            </a:pPr>
            <a:r>
              <a:rPr lang="en"/>
              <a:t>Subjects in a matched pair might not have equal </a:t>
            </a:r>
            <a:r>
              <a:rPr b="1" lang="en"/>
              <a:t>x</a:t>
            </a:r>
            <a:r>
              <a:rPr lang="en"/>
              <a:t>, but treated and control groups will have similar distributions of </a:t>
            </a:r>
            <a:r>
              <a:rPr b="1" lang="en"/>
              <a:t>x</a:t>
            </a:r>
            <a:endParaRPr/>
          </a:p>
        </p:txBody>
      </p:sp>
      <p:sp>
        <p:nvSpPr>
          <p:cNvPr id="606" name="Google Shape;606;p7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07" name="Google Shape;607;p78"/>
          <p:cNvPicPr preferRelativeResize="0"/>
          <p:nvPr/>
        </p:nvPicPr>
        <p:blipFill rotWithShape="1">
          <a:blip r:embed="rId3">
            <a:alphaModFix/>
          </a:blip>
          <a:srcRect b="5238" l="6073" r="4472" t="6282"/>
          <a:stretch/>
        </p:blipFill>
        <p:spPr>
          <a:xfrm>
            <a:off x="1298" y="98076"/>
            <a:ext cx="1176350" cy="961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9"/>
          <p:cNvSpPr txBox="1"/>
          <p:nvPr>
            <p:ph idx="1" type="body"/>
          </p:nvPr>
        </p:nvSpPr>
        <p:spPr>
          <a:xfrm>
            <a:off x="457200" y="13525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There are </a:t>
            </a:r>
            <a:r>
              <a:rPr lang="en" u="sng">
                <a:solidFill>
                  <a:schemeClr val="hlink"/>
                </a:solidFill>
                <a:hlinkClick r:id="rId3"/>
              </a:rPr>
              <a:t>many other methods</a:t>
            </a:r>
            <a:r>
              <a:rPr lang="en"/>
              <a:t> for achieving balance</a:t>
            </a:r>
            <a:endParaRPr/>
          </a:p>
          <a:p>
            <a:pPr indent="-381000" lvl="1" marL="914400" rtl="0" algn="l">
              <a:spcBef>
                <a:spcPts val="0"/>
              </a:spcBef>
              <a:spcAft>
                <a:spcPts val="0"/>
              </a:spcAft>
              <a:buSzPts val="2400"/>
              <a:buChar char="○"/>
            </a:pPr>
            <a:r>
              <a:rPr lang="en"/>
              <a:t>e</a:t>
            </a:r>
            <a:r>
              <a:rPr lang="en"/>
              <a:t>.g., exact matching, Mahalanobis distance matching, coarsened exact matching, …</a:t>
            </a:r>
            <a:endParaRPr/>
          </a:p>
          <a:p>
            <a:pPr indent="-381000" lvl="0" marL="457200" rtl="0" algn="l">
              <a:spcBef>
                <a:spcPts val="0"/>
              </a:spcBef>
              <a:spcAft>
                <a:spcPts val="0"/>
              </a:spcAft>
              <a:buSzPts val="2400"/>
              <a:buChar char="●"/>
            </a:pPr>
            <a:r>
              <a:rPr lang="en"/>
              <a:t>You can mix and match methods (e.g., match exactly on gender, use propensity scores for other covariates)</a:t>
            </a:r>
            <a:endParaRPr/>
          </a:p>
          <a:p>
            <a:pPr indent="-381000" lvl="0" marL="457200" rtl="0" algn="l">
              <a:spcBef>
                <a:spcPts val="0"/>
              </a:spcBef>
              <a:spcAft>
                <a:spcPts val="0"/>
              </a:spcAft>
              <a:buSzPts val="2400"/>
              <a:buChar char="●"/>
            </a:pPr>
            <a:r>
              <a:rPr lang="en"/>
              <a:t>What eventually matters is whether you achieve balance</a:t>
            </a:r>
            <a:endParaRPr/>
          </a:p>
          <a:p>
            <a:pPr indent="-381000" lvl="1" marL="914400" rtl="0" algn="l">
              <a:spcBef>
                <a:spcPts val="0"/>
              </a:spcBef>
              <a:spcAft>
                <a:spcPts val="0"/>
              </a:spcAft>
              <a:buSzPts val="2400"/>
              <a:buChar char="○"/>
            </a:pPr>
            <a:r>
              <a:rPr lang="en"/>
              <a:t>Regardless of </a:t>
            </a:r>
            <a:r>
              <a:rPr i="1" lang="en"/>
              <a:t>how you try to achieve</a:t>
            </a:r>
            <a:r>
              <a:rPr lang="en"/>
              <a:t> balance, you need to verify </a:t>
            </a:r>
            <a:r>
              <a:rPr i="1" lang="en"/>
              <a:t>that you managed to achieve</a:t>
            </a:r>
            <a:r>
              <a:rPr lang="en"/>
              <a:t> balance (p.t.o.)</a:t>
            </a:r>
            <a:endParaRPr/>
          </a:p>
        </p:txBody>
      </p:sp>
      <p:sp>
        <p:nvSpPr>
          <p:cNvPr id="613" name="Google Shape;613;p79"/>
          <p:cNvSpPr txBox="1"/>
          <p:nvPr>
            <p:ph type="title"/>
          </p:nvPr>
        </p:nvSpPr>
        <p:spPr>
          <a:xfrm>
            <a:off x="1214575" y="205975"/>
            <a:ext cx="7472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Balancing property is </a:t>
            </a:r>
            <a:r>
              <a:rPr lang="en" sz="3600">
                <a:solidFill>
                  <a:schemeClr val="dk2"/>
                </a:solidFill>
              </a:rPr>
              <a:t>propensity score’s</a:t>
            </a:r>
            <a:r>
              <a:rPr lang="en" sz="3600"/>
              <a:t> </a:t>
            </a:r>
            <a:r>
              <a:rPr i="1" lang="en" sz="3600"/>
              <a:t>raison d’être</a:t>
            </a:r>
            <a:r>
              <a:rPr lang="en" sz="3600"/>
              <a:t> </a:t>
            </a:r>
            <a:endParaRPr sz="3600"/>
          </a:p>
        </p:txBody>
      </p:sp>
      <p:sp>
        <p:nvSpPr>
          <p:cNvPr id="614" name="Google Shape;614;p7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15" name="Google Shape;615;p79"/>
          <p:cNvPicPr preferRelativeResize="0"/>
          <p:nvPr/>
        </p:nvPicPr>
        <p:blipFill rotWithShape="1">
          <a:blip r:embed="rId4">
            <a:alphaModFix/>
          </a:blip>
          <a:srcRect b="5238" l="6073" r="4472" t="6282"/>
          <a:stretch/>
        </p:blipFill>
        <p:spPr>
          <a:xfrm>
            <a:off x="1298" y="98076"/>
            <a:ext cx="1176350" cy="961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0"/>
          <p:cNvSpPr txBox="1"/>
          <p:nvPr>
            <p:ph type="title"/>
          </p:nvPr>
        </p:nvSpPr>
        <p:spPr>
          <a:xfrm>
            <a:off x="1214575" y="205975"/>
            <a:ext cx="7472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Assessing covariate balance</a:t>
            </a:r>
            <a:endParaRPr sz="3600"/>
          </a:p>
        </p:txBody>
      </p:sp>
      <p:sp>
        <p:nvSpPr>
          <p:cNvPr id="621" name="Google Shape;621;p8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22" name="Google Shape;622;p80"/>
          <p:cNvPicPr preferRelativeResize="0"/>
          <p:nvPr/>
        </p:nvPicPr>
        <p:blipFill rotWithShape="1">
          <a:blip r:embed="rId3">
            <a:alphaModFix/>
          </a:blip>
          <a:srcRect b="5238" l="6073" r="4472" t="6282"/>
          <a:stretch/>
        </p:blipFill>
        <p:spPr>
          <a:xfrm>
            <a:off x="1298" y="98076"/>
            <a:ext cx="1176350" cy="961025"/>
          </a:xfrm>
          <a:prstGeom prst="rect">
            <a:avLst/>
          </a:prstGeom>
          <a:noFill/>
          <a:ln>
            <a:noFill/>
          </a:ln>
        </p:spPr>
      </p:pic>
      <p:pic>
        <p:nvPicPr>
          <p:cNvPr id="623" name="Google Shape;623;p80"/>
          <p:cNvPicPr preferRelativeResize="0"/>
          <p:nvPr/>
        </p:nvPicPr>
        <p:blipFill rotWithShape="1">
          <a:blip r:embed="rId4">
            <a:alphaModFix/>
          </a:blip>
          <a:srcRect b="12432" l="0" r="70876" t="7721"/>
          <a:stretch/>
        </p:blipFill>
        <p:spPr>
          <a:xfrm>
            <a:off x="0" y="1848057"/>
            <a:ext cx="1882399" cy="3014499"/>
          </a:xfrm>
          <a:prstGeom prst="rect">
            <a:avLst/>
          </a:prstGeom>
          <a:noFill/>
          <a:ln>
            <a:noFill/>
          </a:ln>
        </p:spPr>
      </p:pic>
      <p:pic>
        <p:nvPicPr>
          <p:cNvPr id="624" name="Google Shape;624;p80"/>
          <p:cNvPicPr preferRelativeResize="0"/>
          <p:nvPr/>
        </p:nvPicPr>
        <p:blipFill rotWithShape="1">
          <a:blip r:embed="rId4">
            <a:alphaModFix/>
          </a:blip>
          <a:srcRect b="12432" l="52414" r="24557" t="7721"/>
          <a:stretch/>
        </p:blipFill>
        <p:spPr>
          <a:xfrm>
            <a:off x="2034800" y="1848057"/>
            <a:ext cx="1488425" cy="3014499"/>
          </a:xfrm>
          <a:prstGeom prst="rect">
            <a:avLst/>
          </a:prstGeom>
          <a:noFill/>
          <a:ln>
            <a:noFill/>
          </a:ln>
        </p:spPr>
      </p:pic>
      <p:sp>
        <p:nvSpPr>
          <p:cNvPr id="625" name="Google Shape;625;p80"/>
          <p:cNvSpPr txBox="1"/>
          <p:nvPr/>
        </p:nvSpPr>
        <p:spPr>
          <a:xfrm>
            <a:off x="412004" y="1395875"/>
            <a:ext cx="163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alibri"/>
                <a:ea typeface="Calibri"/>
                <a:cs typeface="Calibri"/>
                <a:sym typeface="Calibri"/>
              </a:rPr>
              <a:t>Before matching</a:t>
            </a:r>
            <a:endParaRPr b="1">
              <a:latin typeface="Calibri"/>
              <a:ea typeface="Calibri"/>
              <a:cs typeface="Calibri"/>
              <a:sym typeface="Calibri"/>
            </a:endParaRPr>
          </a:p>
        </p:txBody>
      </p:sp>
      <p:sp>
        <p:nvSpPr>
          <p:cNvPr id="626" name="Google Shape;626;p80"/>
          <p:cNvSpPr txBox="1"/>
          <p:nvPr/>
        </p:nvSpPr>
        <p:spPr>
          <a:xfrm>
            <a:off x="2012204" y="1395875"/>
            <a:ext cx="163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alibri"/>
                <a:ea typeface="Calibri"/>
                <a:cs typeface="Calibri"/>
                <a:sym typeface="Calibri"/>
              </a:rPr>
              <a:t>After</a:t>
            </a:r>
            <a:r>
              <a:rPr b="1" lang="en">
                <a:latin typeface="Calibri"/>
                <a:ea typeface="Calibri"/>
                <a:cs typeface="Calibri"/>
                <a:sym typeface="Calibri"/>
              </a:rPr>
              <a:t> matching</a:t>
            </a:r>
            <a:endParaRPr b="1">
              <a:latin typeface="Calibri"/>
              <a:ea typeface="Calibri"/>
              <a:cs typeface="Calibri"/>
              <a:sym typeface="Calibri"/>
            </a:endParaRPr>
          </a:p>
        </p:txBody>
      </p:sp>
      <p:pic>
        <p:nvPicPr>
          <p:cNvPr id="627" name="Google Shape;627;p80"/>
          <p:cNvPicPr preferRelativeResize="0"/>
          <p:nvPr/>
        </p:nvPicPr>
        <p:blipFill>
          <a:blip r:embed="rId5">
            <a:alphaModFix/>
          </a:blip>
          <a:stretch>
            <a:fillRect/>
          </a:stretch>
        </p:blipFill>
        <p:spPr>
          <a:xfrm>
            <a:off x="3865707" y="2024675"/>
            <a:ext cx="5163574" cy="2156936"/>
          </a:xfrm>
          <a:prstGeom prst="rect">
            <a:avLst/>
          </a:prstGeom>
          <a:noFill/>
          <a:ln>
            <a:noFill/>
          </a:ln>
        </p:spPr>
      </p:pic>
      <p:cxnSp>
        <p:nvCxnSpPr>
          <p:cNvPr id="628" name="Google Shape;628;p80"/>
          <p:cNvCxnSpPr/>
          <p:nvPr/>
        </p:nvCxnSpPr>
        <p:spPr>
          <a:xfrm rot="10800000">
            <a:off x="3747622" y="1262400"/>
            <a:ext cx="0" cy="3692700"/>
          </a:xfrm>
          <a:prstGeom prst="straightConnector1">
            <a:avLst/>
          </a:prstGeom>
          <a:noFill/>
          <a:ln cap="flat" cmpd="sng" w="28575">
            <a:solidFill>
              <a:schemeClr val="dk2"/>
            </a:solidFill>
            <a:prstDash val="solid"/>
            <a:round/>
            <a:headEnd len="med" w="med" type="none"/>
            <a:tailEnd len="med" w="med" type="none"/>
          </a:ln>
        </p:spPr>
      </p:cxnSp>
      <p:sp>
        <p:nvSpPr>
          <p:cNvPr id="629" name="Google Shape;629;p80"/>
          <p:cNvSpPr/>
          <p:nvPr/>
        </p:nvSpPr>
        <p:spPr>
          <a:xfrm>
            <a:off x="2960500" y="3599400"/>
            <a:ext cx="697100" cy="779225"/>
          </a:xfrm>
          <a:custGeom>
            <a:rect b="b" l="l" r="r" t="t"/>
            <a:pathLst>
              <a:path extrusionOk="0" h="31169" w="27884">
                <a:moveTo>
                  <a:pt x="0" y="14319"/>
                </a:moveTo>
                <a:cubicBezTo>
                  <a:pt x="461" y="18928"/>
                  <a:pt x="1550" y="23489"/>
                  <a:pt x="3014" y="27884"/>
                </a:cubicBezTo>
                <a:cubicBezTo>
                  <a:pt x="3341" y="28867"/>
                  <a:pt x="2785" y="30572"/>
                  <a:pt x="3768" y="30899"/>
                </a:cubicBezTo>
                <a:cubicBezTo>
                  <a:pt x="7010" y="31979"/>
                  <a:pt x="8075" y="25560"/>
                  <a:pt x="9797" y="22609"/>
                </a:cubicBezTo>
                <a:cubicBezTo>
                  <a:pt x="14660" y="14272"/>
                  <a:pt x="21060" y="6824"/>
                  <a:pt x="27884" y="0"/>
                </a:cubicBezTo>
              </a:path>
            </a:pathLst>
          </a:custGeom>
          <a:noFill/>
          <a:ln cap="flat" cmpd="sng" w="114300">
            <a:solidFill>
              <a:srgbClr val="00FF00"/>
            </a:solidFill>
            <a:prstDash val="solid"/>
            <a:round/>
            <a:headEnd len="med" w="med" type="none"/>
            <a:tailEnd len="med" w="med" type="none"/>
          </a:ln>
        </p:spPr>
      </p:sp>
      <p:sp>
        <p:nvSpPr>
          <p:cNvPr id="630" name="Google Shape;630;p80"/>
          <p:cNvSpPr/>
          <p:nvPr/>
        </p:nvSpPr>
        <p:spPr>
          <a:xfrm>
            <a:off x="7227700" y="4056600"/>
            <a:ext cx="697100" cy="779225"/>
          </a:xfrm>
          <a:custGeom>
            <a:rect b="b" l="l" r="r" t="t"/>
            <a:pathLst>
              <a:path extrusionOk="0" h="31169" w="27884">
                <a:moveTo>
                  <a:pt x="0" y="14319"/>
                </a:moveTo>
                <a:cubicBezTo>
                  <a:pt x="461" y="18928"/>
                  <a:pt x="1550" y="23489"/>
                  <a:pt x="3014" y="27884"/>
                </a:cubicBezTo>
                <a:cubicBezTo>
                  <a:pt x="3341" y="28867"/>
                  <a:pt x="2785" y="30572"/>
                  <a:pt x="3768" y="30899"/>
                </a:cubicBezTo>
                <a:cubicBezTo>
                  <a:pt x="7010" y="31979"/>
                  <a:pt x="8075" y="25560"/>
                  <a:pt x="9797" y="22609"/>
                </a:cubicBezTo>
                <a:cubicBezTo>
                  <a:pt x="14660" y="14272"/>
                  <a:pt x="21060" y="6824"/>
                  <a:pt x="27884" y="0"/>
                </a:cubicBezTo>
              </a:path>
            </a:pathLst>
          </a:custGeom>
          <a:noFill/>
          <a:ln cap="flat" cmpd="sng" w="114300">
            <a:solidFill>
              <a:srgbClr val="00FF00"/>
            </a:solidFill>
            <a:prstDash val="solid"/>
            <a:round/>
            <a:headEnd len="med" w="med" type="none"/>
            <a:tailEnd len="med" w="med" type="none"/>
          </a:ln>
        </p:spPr>
      </p:sp>
      <p:grpSp>
        <p:nvGrpSpPr>
          <p:cNvPr id="631" name="Google Shape;631;p80"/>
          <p:cNvGrpSpPr/>
          <p:nvPr/>
        </p:nvGrpSpPr>
        <p:grpSpPr>
          <a:xfrm>
            <a:off x="1359062" y="3980392"/>
            <a:ext cx="541321" cy="712171"/>
            <a:chOff x="-2298550" y="1921750"/>
            <a:chExt cx="828975" cy="942025"/>
          </a:xfrm>
        </p:grpSpPr>
        <p:sp>
          <p:nvSpPr>
            <p:cNvPr id="632" name="Google Shape;632;p80"/>
            <p:cNvSpPr/>
            <p:nvPr/>
          </p:nvSpPr>
          <p:spPr>
            <a:xfrm>
              <a:off x="-2298550" y="1959425"/>
              <a:ext cx="810150" cy="904350"/>
            </a:xfrm>
            <a:custGeom>
              <a:rect b="b" l="l" r="r" t="t"/>
              <a:pathLst>
                <a:path extrusionOk="0" h="36174" w="32406">
                  <a:moveTo>
                    <a:pt x="0" y="0"/>
                  </a:moveTo>
                  <a:cubicBezTo>
                    <a:pt x="7237" y="14481"/>
                    <a:pt x="20951" y="24734"/>
                    <a:pt x="32406" y="36174"/>
                  </a:cubicBezTo>
                </a:path>
              </a:pathLst>
            </a:custGeom>
            <a:noFill/>
            <a:ln cap="flat" cmpd="sng" w="114300">
              <a:solidFill>
                <a:srgbClr val="FF0000"/>
              </a:solidFill>
              <a:prstDash val="solid"/>
              <a:round/>
              <a:headEnd len="med" w="med" type="none"/>
              <a:tailEnd len="med" w="med" type="none"/>
            </a:ln>
          </p:spPr>
        </p:sp>
        <p:sp>
          <p:nvSpPr>
            <p:cNvPr id="633" name="Google Shape;633;p80"/>
            <p:cNvSpPr/>
            <p:nvPr/>
          </p:nvSpPr>
          <p:spPr>
            <a:xfrm>
              <a:off x="-2279725" y="1921750"/>
              <a:ext cx="810150" cy="885500"/>
            </a:xfrm>
            <a:custGeom>
              <a:rect b="b" l="l" r="r" t="t"/>
              <a:pathLst>
                <a:path extrusionOk="0" h="35420" w="32406">
                  <a:moveTo>
                    <a:pt x="32406" y="0"/>
                  </a:moveTo>
                  <a:cubicBezTo>
                    <a:pt x="21091" y="11315"/>
                    <a:pt x="11323" y="24112"/>
                    <a:pt x="0" y="35420"/>
                  </a:cubicBezTo>
                </a:path>
              </a:pathLst>
            </a:custGeom>
            <a:noFill/>
            <a:ln cap="flat" cmpd="sng" w="114300">
              <a:solidFill>
                <a:srgbClr val="FF0000"/>
              </a:solidFill>
              <a:prstDash val="solid"/>
              <a:round/>
              <a:headEnd len="med" w="med" type="none"/>
              <a:tailEnd len="med" w="med" type="none"/>
            </a:ln>
          </p:spPr>
        </p:sp>
      </p:grpSp>
      <p:grpSp>
        <p:nvGrpSpPr>
          <p:cNvPr id="634" name="Google Shape;634;p80"/>
          <p:cNvGrpSpPr/>
          <p:nvPr/>
        </p:nvGrpSpPr>
        <p:grpSpPr>
          <a:xfrm>
            <a:off x="8217062" y="4056592"/>
            <a:ext cx="541321" cy="712171"/>
            <a:chOff x="-2298550" y="1921750"/>
            <a:chExt cx="828975" cy="942025"/>
          </a:xfrm>
        </p:grpSpPr>
        <p:sp>
          <p:nvSpPr>
            <p:cNvPr id="635" name="Google Shape;635;p80"/>
            <p:cNvSpPr/>
            <p:nvPr/>
          </p:nvSpPr>
          <p:spPr>
            <a:xfrm>
              <a:off x="-2298550" y="1959425"/>
              <a:ext cx="810150" cy="904350"/>
            </a:xfrm>
            <a:custGeom>
              <a:rect b="b" l="l" r="r" t="t"/>
              <a:pathLst>
                <a:path extrusionOk="0" h="36174" w="32406">
                  <a:moveTo>
                    <a:pt x="0" y="0"/>
                  </a:moveTo>
                  <a:cubicBezTo>
                    <a:pt x="7237" y="14481"/>
                    <a:pt x="20951" y="24734"/>
                    <a:pt x="32406" y="36174"/>
                  </a:cubicBezTo>
                </a:path>
              </a:pathLst>
            </a:custGeom>
            <a:noFill/>
            <a:ln cap="flat" cmpd="sng" w="114300">
              <a:solidFill>
                <a:srgbClr val="FF0000"/>
              </a:solidFill>
              <a:prstDash val="solid"/>
              <a:round/>
              <a:headEnd len="med" w="med" type="none"/>
              <a:tailEnd len="med" w="med" type="none"/>
            </a:ln>
          </p:spPr>
        </p:sp>
        <p:sp>
          <p:nvSpPr>
            <p:cNvPr id="636" name="Google Shape;636;p80"/>
            <p:cNvSpPr/>
            <p:nvPr/>
          </p:nvSpPr>
          <p:spPr>
            <a:xfrm>
              <a:off x="-2279725" y="1921750"/>
              <a:ext cx="810150" cy="885500"/>
            </a:xfrm>
            <a:custGeom>
              <a:rect b="b" l="l" r="r" t="t"/>
              <a:pathLst>
                <a:path extrusionOk="0" h="35420" w="32406">
                  <a:moveTo>
                    <a:pt x="32406" y="0"/>
                  </a:moveTo>
                  <a:cubicBezTo>
                    <a:pt x="21091" y="11315"/>
                    <a:pt x="11323" y="24112"/>
                    <a:pt x="0" y="35420"/>
                  </a:cubicBezTo>
                </a:path>
              </a:pathLst>
            </a:custGeom>
            <a:noFill/>
            <a:ln cap="flat" cmpd="sng" w="114300">
              <a:solidFill>
                <a:srgbClr val="FF0000"/>
              </a:solidFill>
              <a:prstDash val="solid"/>
              <a:round/>
              <a:headEnd len="med" w="med" type="none"/>
              <a:tailEnd len="med" w="med" type="none"/>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Matching algorithms</a:t>
            </a:r>
            <a:endParaRPr/>
          </a:p>
        </p:txBody>
      </p:sp>
      <p:sp>
        <p:nvSpPr>
          <p:cNvPr id="642" name="Google Shape;642;p81"/>
          <p:cNvSpPr txBox="1"/>
          <p:nvPr>
            <p:ph idx="1" type="body"/>
          </p:nvPr>
        </p:nvSpPr>
        <p:spPr>
          <a:xfrm>
            <a:off x="457200" y="8953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Clr>
                <a:schemeClr val="dk2"/>
              </a:buClr>
              <a:buSzPts val="2400"/>
              <a:buChar char="●"/>
            </a:pPr>
            <a:r>
              <a:rPr lang="en">
                <a:solidFill>
                  <a:schemeClr val="dk2"/>
                </a:solidFill>
              </a:rPr>
              <a:t>Goal: Match subjects into pairs (1 treated, 1 control), with identical propensity scores within each pair</a:t>
            </a:r>
            <a:endParaRPr>
              <a:solidFill>
                <a:schemeClr val="dk2"/>
              </a:solidFill>
            </a:endParaRPr>
          </a:p>
          <a:p>
            <a:pPr indent="-381000" lvl="0" marL="457200" rtl="0" algn="l">
              <a:spcBef>
                <a:spcPts val="0"/>
              </a:spcBef>
              <a:spcAft>
                <a:spcPts val="0"/>
              </a:spcAft>
              <a:buClr>
                <a:schemeClr val="dk2"/>
              </a:buClr>
              <a:buSzPts val="2400"/>
              <a:buChar char="●"/>
            </a:pPr>
            <a:r>
              <a:rPr lang="en">
                <a:solidFill>
                  <a:schemeClr val="dk2"/>
                </a:solidFill>
              </a:rPr>
              <a:t>Unlikely that 2 subjects have identical propensity scores</a:t>
            </a:r>
            <a:endParaRPr>
              <a:solidFill>
                <a:schemeClr val="dk2"/>
              </a:solidFill>
            </a:endParaRPr>
          </a:p>
          <a:p>
            <a:pPr indent="-381000" lvl="0" marL="457200" rtl="0" algn="l">
              <a:spcBef>
                <a:spcPts val="0"/>
              </a:spcBef>
              <a:spcAft>
                <a:spcPts val="0"/>
              </a:spcAft>
              <a:buClr>
                <a:schemeClr val="dk2"/>
              </a:buClr>
              <a:buSzPts val="2400"/>
              <a:buChar char="●"/>
            </a:pPr>
            <a:r>
              <a:rPr lang="en">
                <a:solidFill>
                  <a:schemeClr val="dk2"/>
                </a:solidFill>
              </a:rPr>
              <a:t>→ Use approximate matching (remember your algo class!)</a:t>
            </a:r>
            <a:endParaRPr>
              <a:solidFill>
                <a:schemeClr val="dk2"/>
              </a:solidFill>
            </a:endParaRPr>
          </a:p>
          <a:p>
            <a:pPr indent="-381000" lvl="0" marL="457200" rtl="0" algn="l">
              <a:spcBef>
                <a:spcPts val="0"/>
              </a:spcBef>
              <a:spcAft>
                <a:spcPts val="0"/>
              </a:spcAft>
              <a:buClr>
                <a:schemeClr val="dk2"/>
              </a:buClr>
              <a:buSzPts val="2400"/>
              <a:buChar char="●"/>
            </a:pPr>
            <a:r>
              <a:rPr lang="en">
                <a:solidFill>
                  <a:schemeClr val="dk2"/>
                </a:solidFill>
              </a:rPr>
              <a:t>Bipartite graph: each subject connected to all other subjects</a:t>
            </a:r>
            <a:endParaRPr>
              <a:solidFill>
                <a:schemeClr val="dk2"/>
              </a:solidFill>
            </a:endParaRPr>
          </a:p>
          <a:p>
            <a:pPr indent="-381000" lvl="0" marL="457200" rtl="0" algn="l">
              <a:spcBef>
                <a:spcPts val="0"/>
              </a:spcBef>
              <a:spcAft>
                <a:spcPts val="0"/>
              </a:spcAft>
              <a:buClr>
                <a:schemeClr val="dk2"/>
              </a:buClr>
              <a:buSzPts val="2400"/>
              <a:buChar char="●"/>
            </a:pPr>
            <a:r>
              <a:rPr lang="en">
                <a:solidFill>
                  <a:schemeClr val="dk2"/>
                </a:solidFill>
              </a:rPr>
              <a:t>Edge weights: absolute (or squared) difference of propensity scores (or other matching criterion)</a:t>
            </a:r>
            <a:endParaRPr>
              <a:solidFill>
                <a:schemeClr val="dk2"/>
              </a:solidFill>
            </a:endParaRPr>
          </a:p>
          <a:p>
            <a:pPr indent="-381000" lvl="0" marL="457200" rtl="0" algn="l">
              <a:spcBef>
                <a:spcPts val="0"/>
              </a:spcBef>
              <a:spcAft>
                <a:spcPts val="0"/>
              </a:spcAft>
              <a:buClr>
                <a:schemeClr val="dk2"/>
              </a:buClr>
              <a:buSzPts val="2400"/>
              <a:buChar char="●"/>
            </a:pPr>
            <a:r>
              <a:rPr lang="en">
                <a:solidFill>
                  <a:schemeClr val="dk2"/>
                </a:solidFill>
              </a:rPr>
              <a:t>Find minimum matching,</a:t>
            </a:r>
            <a:br>
              <a:rPr lang="en">
                <a:solidFill>
                  <a:schemeClr val="dk2"/>
                </a:solidFill>
              </a:rPr>
            </a:br>
            <a:r>
              <a:rPr lang="en">
                <a:solidFill>
                  <a:schemeClr val="dk2"/>
                </a:solidFill>
              </a:rPr>
              <a:t>e.g., via </a:t>
            </a:r>
            <a:r>
              <a:rPr lang="en" u="sng">
                <a:solidFill>
                  <a:schemeClr val="hlink"/>
                </a:solidFill>
                <a:hlinkClick r:id="rId3"/>
              </a:rPr>
              <a:t>Hungarian algorithm</a:t>
            </a:r>
            <a:endParaRPr>
              <a:solidFill>
                <a:schemeClr val="dk2"/>
              </a:solidFill>
            </a:endParaRPr>
          </a:p>
        </p:txBody>
      </p:sp>
      <p:sp>
        <p:nvSpPr>
          <p:cNvPr id="643" name="Google Shape;643;p8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44" name="Google Shape;644;p81"/>
          <p:cNvPicPr preferRelativeResize="0"/>
          <p:nvPr/>
        </p:nvPicPr>
        <p:blipFill>
          <a:blip r:embed="rId4">
            <a:alphaModFix/>
          </a:blip>
          <a:stretch>
            <a:fillRect/>
          </a:stretch>
        </p:blipFill>
        <p:spPr>
          <a:xfrm>
            <a:off x="6029850" y="3681525"/>
            <a:ext cx="1703225" cy="1410275"/>
          </a:xfrm>
          <a:prstGeom prst="rect">
            <a:avLst/>
          </a:prstGeom>
          <a:noFill/>
          <a:ln>
            <a:noFill/>
          </a:ln>
        </p:spPr>
      </p:pic>
      <p:pic>
        <p:nvPicPr>
          <p:cNvPr id="645" name="Google Shape;645;p81"/>
          <p:cNvPicPr preferRelativeResize="0"/>
          <p:nvPr/>
        </p:nvPicPr>
        <p:blipFill rotWithShape="1">
          <a:blip r:embed="rId5">
            <a:alphaModFix/>
          </a:blip>
          <a:srcRect b="5238" l="6073" r="4472" t="6282"/>
          <a:stretch/>
        </p:blipFill>
        <p:spPr>
          <a:xfrm>
            <a:off x="1298" y="21876"/>
            <a:ext cx="1176350" cy="961025"/>
          </a:xfrm>
          <a:prstGeom prst="rect">
            <a:avLst/>
          </a:prstGeom>
          <a:noFill/>
          <a:ln>
            <a:noFill/>
          </a:ln>
        </p:spPr>
      </p:pic>
      <p:pic>
        <p:nvPicPr>
          <p:cNvPr id="646" name="Google Shape;646;p81"/>
          <p:cNvPicPr preferRelativeResize="0"/>
          <p:nvPr/>
        </p:nvPicPr>
        <p:blipFill rotWithShape="1">
          <a:blip r:embed="rId6">
            <a:alphaModFix/>
          </a:blip>
          <a:srcRect b="0" l="21311" r="23464" t="0"/>
          <a:stretch/>
        </p:blipFill>
        <p:spPr>
          <a:xfrm>
            <a:off x="7890532" y="97425"/>
            <a:ext cx="1094591" cy="885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Quiz scores so far</a:t>
            </a:r>
            <a:endParaRPr/>
          </a:p>
        </p:txBody>
      </p:sp>
      <p:sp>
        <p:nvSpPr>
          <p:cNvPr id="236" name="Google Shape;236;p4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37" name="Google Shape;237;p46"/>
          <p:cNvPicPr preferRelativeResize="0"/>
          <p:nvPr/>
        </p:nvPicPr>
        <p:blipFill>
          <a:blip r:embed="rId3">
            <a:alphaModFix/>
          </a:blip>
          <a:stretch>
            <a:fillRect/>
          </a:stretch>
        </p:blipFill>
        <p:spPr>
          <a:xfrm>
            <a:off x="2164527" y="1215778"/>
            <a:ext cx="4534598" cy="36528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2"/>
          <p:cNvSpPr txBox="1"/>
          <p:nvPr>
            <p:ph type="title"/>
          </p:nvPr>
        </p:nvSpPr>
        <p:spPr>
          <a:xfrm>
            <a:off x="457200" y="535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Ok, so are we done?</a:t>
            </a:r>
            <a:endParaRPr/>
          </a:p>
        </p:txBody>
      </p:sp>
      <p:sp>
        <p:nvSpPr>
          <p:cNvPr id="652" name="Google Shape;652;p8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653" name="Google Shape;653;p82"/>
          <p:cNvGrpSpPr/>
          <p:nvPr/>
        </p:nvGrpSpPr>
        <p:grpSpPr>
          <a:xfrm>
            <a:off x="333675" y="1433800"/>
            <a:ext cx="6773726" cy="3709700"/>
            <a:chOff x="2391075" y="1433800"/>
            <a:chExt cx="6773726" cy="3709700"/>
          </a:xfrm>
        </p:grpSpPr>
        <p:pic>
          <p:nvPicPr>
            <p:cNvPr id="654" name="Google Shape;654;p82"/>
            <p:cNvPicPr preferRelativeResize="0"/>
            <p:nvPr/>
          </p:nvPicPr>
          <p:blipFill rotWithShape="1">
            <a:blip r:embed="rId3">
              <a:alphaModFix/>
            </a:blip>
            <a:srcRect b="59563" l="0" r="0" t="0"/>
            <a:stretch/>
          </p:blipFill>
          <p:spPr>
            <a:xfrm>
              <a:off x="4704125" y="2440775"/>
              <a:ext cx="4460676" cy="2702725"/>
            </a:xfrm>
            <a:prstGeom prst="rect">
              <a:avLst/>
            </a:prstGeom>
            <a:noFill/>
            <a:ln>
              <a:noFill/>
            </a:ln>
          </p:spPr>
        </p:pic>
        <p:sp>
          <p:nvSpPr>
            <p:cNvPr id="655" name="Google Shape;655;p82"/>
            <p:cNvSpPr/>
            <p:nvPr/>
          </p:nvSpPr>
          <p:spPr>
            <a:xfrm>
              <a:off x="2391075" y="1433800"/>
              <a:ext cx="3363600" cy="1539300"/>
            </a:xfrm>
            <a:prstGeom prst="wedgeRoundRectCallout">
              <a:avLst>
                <a:gd fmla="val 71325" name="adj1"/>
                <a:gd fmla="val 122596" name="adj2"/>
                <a:gd fmla="val 0" name="adj3"/>
              </a:avLst>
            </a:prstGeom>
            <a:solidFill>
              <a:schemeClr val="lt1"/>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640"/>
                </a:spcBef>
                <a:spcAft>
                  <a:spcPts val="0"/>
                </a:spcAft>
                <a:buNone/>
              </a:pPr>
              <a:r>
                <a:rPr lang="en" sz="3000">
                  <a:latin typeface="Comic Sans MS"/>
                  <a:ea typeface="Comic Sans MS"/>
                  <a:cs typeface="Comic Sans MS"/>
                  <a:sym typeface="Comic Sans MS"/>
                </a:rPr>
                <a:t>Let’s ignore </a:t>
              </a:r>
              <a:r>
                <a:rPr lang="en" sz="3000">
                  <a:solidFill>
                    <a:srgbClr val="FF00FF"/>
                  </a:solidFill>
                  <a:latin typeface="Comic Sans MS"/>
                  <a:ea typeface="Comic Sans MS"/>
                  <a:cs typeface="Comic Sans MS"/>
                  <a:sym typeface="Comic Sans MS"/>
                </a:rPr>
                <a:t>Problem 1</a:t>
              </a:r>
              <a:r>
                <a:rPr lang="en" sz="3000">
                  <a:latin typeface="Comic Sans MS"/>
                  <a:ea typeface="Comic Sans MS"/>
                  <a:cs typeface="Comic Sans MS"/>
                  <a:sym typeface="Comic Sans MS"/>
                </a:rPr>
                <a:t>!</a:t>
              </a:r>
              <a:endParaRPr sz="3000">
                <a:latin typeface="Comic Sans MS"/>
                <a:ea typeface="Comic Sans MS"/>
                <a:cs typeface="Comic Sans MS"/>
                <a:sym typeface="Comic Sans MS"/>
              </a:endParaRPr>
            </a:p>
          </p:txBody>
        </p:sp>
      </p:grpSp>
      <p:grpSp>
        <p:nvGrpSpPr>
          <p:cNvPr id="656" name="Google Shape;656;p82"/>
          <p:cNvGrpSpPr/>
          <p:nvPr/>
        </p:nvGrpSpPr>
        <p:grpSpPr>
          <a:xfrm>
            <a:off x="2824825" y="1053175"/>
            <a:ext cx="6143525" cy="2366826"/>
            <a:chOff x="2824825" y="1053175"/>
            <a:chExt cx="6143525" cy="2366826"/>
          </a:xfrm>
        </p:grpSpPr>
        <p:pic>
          <p:nvPicPr>
            <p:cNvPr id="657" name="Google Shape;657;p82"/>
            <p:cNvPicPr preferRelativeResize="0"/>
            <p:nvPr/>
          </p:nvPicPr>
          <p:blipFill rotWithShape="1">
            <a:blip r:embed="rId4">
              <a:alphaModFix/>
            </a:blip>
            <a:srcRect b="7722" l="10861" r="9507" t="7789"/>
            <a:stretch/>
          </p:blipFill>
          <p:spPr>
            <a:xfrm>
              <a:off x="7444866" y="2158150"/>
              <a:ext cx="1101250" cy="1261850"/>
            </a:xfrm>
            <a:prstGeom prst="rect">
              <a:avLst/>
            </a:prstGeom>
            <a:noFill/>
            <a:ln>
              <a:noFill/>
            </a:ln>
          </p:spPr>
        </p:pic>
        <p:sp>
          <p:nvSpPr>
            <p:cNvPr id="658" name="Google Shape;658;p82"/>
            <p:cNvSpPr txBox="1"/>
            <p:nvPr/>
          </p:nvSpPr>
          <p:spPr>
            <a:xfrm>
              <a:off x="4097550" y="1053175"/>
              <a:ext cx="48708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60"/>
                </a:spcBef>
                <a:spcAft>
                  <a:spcPts val="0"/>
                </a:spcAft>
                <a:buNone/>
              </a:pPr>
              <a:r>
                <a:rPr b="1" lang="en" sz="2400">
                  <a:solidFill>
                    <a:srgbClr val="FF00FF"/>
                  </a:solidFill>
                  <a:latin typeface="Calibri"/>
                  <a:ea typeface="Calibri"/>
                  <a:cs typeface="Calibri"/>
                  <a:sym typeface="Calibri"/>
                </a:rPr>
                <a:t>Problem 1: Unobserved covariates:</a:t>
              </a:r>
              <a:br>
                <a:rPr lang="en" sz="2400">
                  <a:solidFill>
                    <a:schemeClr val="dk2"/>
                  </a:solidFill>
                  <a:latin typeface="Calibri"/>
                  <a:ea typeface="Calibri"/>
                  <a:cs typeface="Calibri"/>
                  <a:sym typeface="Calibri"/>
                </a:rPr>
              </a:br>
              <a:r>
                <a:rPr lang="en" sz="2400">
                  <a:solidFill>
                    <a:schemeClr val="dk2"/>
                  </a:solidFill>
                  <a:latin typeface="Calibri"/>
                  <a:ea typeface="Calibri"/>
                  <a:cs typeface="Calibri"/>
                  <a:sym typeface="Calibri"/>
                </a:rPr>
                <a:t>You usually can’t even know if two people are identical</a:t>
              </a:r>
              <a:endParaRPr>
                <a:latin typeface="Lato"/>
                <a:ea typeface="Lato"/>
                <a:cs typeface="Lato"/>
                <a:sym typeface="Lato"/>
              </a:endParaRPr>
            </a:p>
          </p:txBody>
        </p:sp>
        <p:cxnSp>
          <p:nvCxnSpPr>
            <p:cNvPr id="659" name="Google Shape;659;p82"/>
            <p:cNvCxnSpPr/>
            <p:nvPr/>
          </p:nvCxnSpPr>
          <p:spPr>
            <a:xfrm flipH="1">
              <a:off x="2824825" y="1428550"/>
              <a:ext cx="1297200" cy="835800"/>
            </a:xfrm>
            <a:prstGeom prst="straightConnector1">
              <a:avLst/>
            </a:prstGeom>
            <a:noFill/>
            <a:ln cap="flat" cmpd="sng" w="38100">
              <a:solidFill>
                <a:srgbClr val="FF00FF"/>
              </a:solidFill>
              <a:prstDash val="solid"/>
              <a:round/>
              <a:headEnd len="med" w="med" type="none"/>
              <a:tailEnd len="med" w="med" type="triangle"/>
            </a:ln>
          </p:spPr>
        </p:cxnSp>
      </p:grpSp>
      <p:grpSp>
        <p:nvGrpSpPr>
          <p:cNvPr id="660" name="Google Shape;660;p82"/>
          <p:cNvGrpSpPr/>
          <p:nvPr/>
        </p:nvGrpSpPr>
        <p:grpSpPr>
          <a:xfrm>
            <a:off x="113091" y="3266834"/>
            <a:ext cx="3278709" cy="1765591"/>
            <a:chOff x="113091" y="3266834"/>
            <a:chExt cx="3278709" cy="1765591"/>
          </a:xfrm>
        </p:grpSpPr>
        <p:sp>
          <p:nvSpPr>
            <p:cNvPr id="661" name="Google Shape;661;p82"/>
            <p:cNvSpPr/>
            <p:nvPr/>
          </p:nvSpPr>
          <p:spPr>
            <a:xfrm>
              <a:off x="130200" y="3619125"/>
              <a:ext cx="3261600" cy="1413300"/>
            </a:xfrm>
            <a:prstGeom prst="wedgeRoundRectCallout">
              <a:avLst>
                <a:gd fmla="val 84159" name="adj1"/>
                <a:gd fmla="val 723" name="adj2"/>
                <a:gd fmla="val 0" name="adj3"/>
              </a:avLst>
            </a:prstGeom>
            <a:solidFill>
              <a:srgbClr val="FFF2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640"/>
                </a:spcBef>
                <a:spcAft>
                  <a:spcPts val="0"/>
                </a:spcAft>
                <a:buNone/>
              </a:pPr>
              <a:r>
                <a:rPr lang="en" sz="2400">
                  <a:solidFill>
                    <a:schemeClr val="dk2"/>
                  </a:solidFill>
                  <a:latin typeface="Calibri"/>
                  <a:ea typeface="Calibri"/>
                  <a:cs typeface="Calibri"/>
                  <a:sym typeface="Calibri"/>
                </a:rPr>
                <a:t>“Only observed variables determine treatment assignment”</a:t>
              </a:r>
              <a:endParaRPr/>
            </a:p>
          </p:txBody>
        </p:sp>
        <p:sp>
          <p:nvSpPr>
            <p:cNvPr id="662" name="Google Shape;662;p82"/>
            <p:cNvSpPr txBox="1"/>
            <p:nvPr/>
          </p:nvSpPr>
          <p:spPr>
            <a:xfrm>
              <a:off x="113091" y="3266834"/>
              <a:ext cx="315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60"/>
                </a:spcBef>
                <a:spcAft>
                  <a:spcPts val="0"/>
                </a:spcAft>
                <a:buNone/>
              </a:pPr>
              <a:r>
                <a:rPr lang="en" sz="1300">
                  <a:solidFill>
                    <a:schemeClr val="dk2"/>
                  </a:solidFill>
                  <a:latin typeface="Calibri"/>
                  <a:ea typeface="Calibri"/>
                  <a:cs typeface="Calibri"/>
                  <a:sym typeface="Calibri"/>
                </a:rPr>
                <a:t>We’ve been assuming the naive model:</a:t>
              </a:r>
              <a:endParaRPr sz="1300">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3"/>
          <p:cNvSpPr txBox="1"/>
          <p:nvPr>
            <p:ph idx="1" type="body"/>
          </p:nvPr>
        </p:nvSpPr>
        <p:spPr>
          <a:xfrm>
            <a:off x="457200" y="1200150"/>
            <a:ext cx="8403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 </a:t>
            </a:r>
            <a:r>
              <a:rPr lang="en">
                <a:highlight>
                  <a:srgbClr val="FFE599"/>
                </a:highlight>
              </a:rPr>
              <a:t>propensity score</a:t>
            </a:r>
            <a:r>
              <a:rPr lang="en"/>
              <a:t> may differ from </a:t>
            </a:r>
            <a:r>
              <a:rPr lang="en">
                <a:highlight>
                  <a:srgbClr val="EAD1DC"/>
                </a:highlight>
              </a:rPr>
              <a:t>true probability to treat</a:t>
            </a:r>
            <a:r>
              <a:rPr lang="en"/>
              <a:t>:</a:t>
            </a:r>
            <a:br>
              <a:rPr lang="en"/>
            </a:br>
            <a:br>
              <a:rPr lang="en"/>
            </a:br>
            <a:r>
              <a:rPr lang="en">
                <a:solidFill>
                  <a:schemeClr val="dk2"/>
                </a:solidFill>
              </a:rPr>
              <a:t>Pr(treated | </a:t>
            </a:r>
            <a:r>
              <a:rPr lang="en">
                <a:solidFill>
                  <a:schemeClr val="dk2"/>
                </a:solidFill>
                <a:highlight>
                  <a:srgbClr val="FFE599"/>
                </a:highlight>
              </a:rPr>
              <a:t>observed</a:t>
            </a:r>
            <a:r>
              <a:rPr lang="en">
                <a:solidFill>
                  <a:schemeClr val="dk2"/>
                </a:solidFill>
              </a:rPr>
              <a:t> covariates) ≠ </a:t>
            </a:r>
            <a:r>
              <a:rPr lang="en"/>
              <a:t>Pr(treated | </a:t>
            </a:r>
            <a:r>
              <a:rPr lang="en">
                <a:solidFill>
                  <a:schemeClr val="dk2"/>
                </a:solidFill>
                <a:highlight>
                  <a:srgbClr val="EAD1DC"/>
                </a:highlight>
              </a:rPr>
              <a:t>all</a:t>
            </a:r>
            <a:r>
              <a:rPr lang="en"/>
              <a:t> covariates)</a:t>
            </a:r>
            <a:endParaRPr/>
          </a:p>
          <a:p>
            <a:pPr indent="0" lvl="0" marL="0" rtl="0" algn="l">
              <a:spcBef>
                <a:spcPts val="640"/>
              </a:spcBef>
              <a:spcAft>
                <a:spcPts val="0"/>
              </a:spcAft>
              <a:buNone/>
            </a:pPr>
            <a:r>
              <a:t/>
            </a:r>
            <a:endParaRPr/>
          </a:p>
        </p:txBody>
      </p:sp>
      <p:sp>
        <p:nvSpPr>
          <p:cNvPr id="668" name="Google Shape;668;p8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the naive model isn’t true...</a:t>
            </a:r>
            <a:endParaRPr/>
          </a:p>
        </p:txBody>
      </p:sp>
      <p:sp>
        <p:nvSpPr>
          <p:cNvPr id="669" name="Google Shape;669;p8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70" name="Google Shape;670;p83"/>
          <p:cNvSpPr/>
          <p:nvPr/>
        </p:nvSpPr>
        <p:spPr>
          <a:xfrm rot="5400000">
            <a:off x="2934225" y="776550"/>
            <a:ext cx="188700" cy="40497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3"/>
          <p:cNvSpPr/>
          <p:nvPr/>
        </p:nvSpPr>
        <p:spPr>
          <a:xfrm rot="5400000">
            <a:off x="6935475" y="1196400"/>
            <a:ext cx="188700" cy="32100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3"/>
          <p:cNvSpPr txBox="1"/>
          <p:nvPr/>
        </p:nvSpPr>
        <p:spPr>
          <a:xfrm>
            <a:off x="2224016" y="2958175"/>
            <a:ext cx="15915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560"/>
              </a:spcBef>
              <a:spcAft>
                <a:spcPts val="0"/>
              </a:spcAft>
              <a:buNone/>
            </a:pPr>
            <a:r>
              <a:rPr i="1" lang="en" sz="2400">
                <a:solidFill>
                  <a:schemeClr val="dk2"/>
                </a:solidFill>
                <a:latin typeface="Calibri"/>
                <a:ea typeface="Calibri"/>
                <a:cs typeface="Calibri"/>
                <a:sym typeface="Calibri"/>
              </a:rPr>
              <a:t>have this</a:t>
            </a:r>
            <a:endParaRPr i="1">
              <a:latin typeface="Lato"/>
              <a:ea typeface="Lato"/>
              <a:cs typeface="Lato"/>
              <a:sym typeface="Lato"/>
            </a:endParaRPr>
          </a:p>
        </p:txBody>
      </p:sp>
      <p:sp>
        <p:nvSpPr>
          <p:cNvPr id="673" name="Google Shape;673;p83"/>
          <p:cNvSpPr txBox="1"/>
          <p:nvPr/>
        </p:nvSpPr>
        <p:spPr>
          <a:xfrm>
            <a:off x="6236761" y="2958175"/>
            <a:ext cx="15915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560"/>
              </a:spcBef>
              <a:spcAft>
                <a:spcPts val="0"/>
              </a:spcAft>
              <a:buNone/>
            </a:pPr>
            <a:r>
              <a:rPr i="1" lang="en" sz="2400">
                <a:solidFill>
                  <a:schemeClr val="dk2"/>
                </a:solidFill>
                <a:latin typeface="Calibri"/>
                <a:ea typeface="Calibri"/>
                <a:cs typeface="Calibri"/>
                <a:sym typeface="Calibri"/>
              </a:rPr>
              <a:t>need this</a:t>
            </a:r>
            <a:endParaRPr i="1">
              <a:latin typeface="Lato"/>
              <a:ea typeface="Lato"/>
              <a:cs typeface="Lato"/>
              <a:sym typeface="Lato"/>
            </a:endParaRPr>
          </a:p>
        </p:txBody>
      </p:sp>
      <p:pic>
        <p:nvPicPr>
          <p:cNvPr id="674" name="Google Shape;674;p83"/>
          <p:cNvPicPr preferRelativeResize="0"/>
          <p:nvPr/>
        </p:nvPicPr>
        <p:blipFill rotWithShape="1">
          <a:blip r:embed="rId3">
            <a:alphaModFix/>
          </a:blip>
          <a:srcRect b="7722" l="10861" r="9507" t="7789"/>
          <a:stretch/>
        </p:blipFill>
        <p:spPr>
          <a:xfrm>
            <a:off x="83619" y="76549"/>
            <a:ext cx="902300" cy="103388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4"/>
          <p:cNvSpPr txBox="1"/>
          <p:nvPr>
            <p:ph type="title"/>
          </p:nvPr>
        </p:nvSpPr>
        <p:spPr>
          <a:xfrm>
            <a:off x="1142575" y="76200"/>
            <a:ext cx="77373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Violated naive model as a causal diagram</a:t>
            </a:r>
            <a:endParaRPr sz="3500"/>
          </a:p>
        </p:txBody>
      </p:sp>
      <p:sp>
        <p:nvSpPr>
          <p:cNvPr id="680" name="Google Shape;680;p84"/>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81" name="Google Shape;681;p84"/>
          <p:cNvSpPr/>
          <p:nvPr/>
        </p:nvSpPr>
        <p:spPr>
          <a:xfrm>
            <a:off x="4335750" y="2393075"/>
            <a:ext cx="472500" cy="4725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4"/>
          <p:cNvSpPr/>
          <p:nvPr/>
        </p:nvSpPr>
        <p:spPr>
          <a:xfrm>
            <a:off x="3022088"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 name="Google Shape;683;p84"/>
          <p:cNvCxnSpPr>
            <a:stCxn id="684" idx="5"/>
          </p:cNvCxnSpPr>
          <p:nvPr/>
        </p:nvCxnSpPr>
        <p:spPr>
          <a:xfrm>
            <a:off x="4739054" y="1999054"/>
            <a:ext cx="1063200" cy="2097900"/>
          </a:xfrm>
          <a:prstGeom prst="straightConnector1">
            <a:avLst/>
          </a:prstGeom>
          <a:noFill/>
          <a:ln cap="flat" cmpd="sng" w="38100">
            <a:solidFill>
              <a:srgbClr val="CCCCCC"/>
            </a:solidFill>
            <a:prstDash val="solid"/>
            <a:round/>
            <a:headEnd len="med" w="med" type="none"/>
            <a:tailEnd len="med" w="med" type="triangle"/>
          </a:ln>
        </p:spPr>
      </p:cxnSp>
      <p:sp>
        <p:nvSpPr>
          <p:cNvPr id="685" name="Google Shape;685;p84"/>
          <p:cNvSpPr/>
          <p:nvPr/>
        </p:nvSpPr>
        <p:spPr>
          <a:xfrm>
            <a:off x="5649413"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6" name="Google Shape;686;p84"/>
          <p:cNvCxnSpPr>
            <a:stCxn id="681" idx="5"/>
            <a:endCxn id="685" idx="1"/>
          </p:cNvCxnSpPr>
          <p:nvPr/>
        </p:nvCxnSpPr>
        <p:spPr>
          <a:xfrm>
            <a:off x="4739054" y="2796379"/>
            <a:ext cx="979500" cy="1365600"/>
          </a:xfrm>
          <a:prstGeom prst="straightConnector1">
            <a:avLst/>
          </a:prstGeom>
          <a:noFill/>
          <a:ln cap="flat" cmpd="sng" w="38100">
            <a:solidFill>
              <a:schemeClr val="dk2"/>
            </a:solidFill>
            <a:prstDash val="solid"/>
            <a:round/>
            <a:headEnd len="med" w="med" type="none"/>
            <a:tailEnd len="med" w="med" type="triangle"/>
          </a:ln>
        </p:spPr>
      </p:cxnSp>
      <p:cxnSp>
        <p:nvCxnSpPr>
          <p:cNvPr id="687" name="Google Shape;687;p84"/>
          <p:cNvCxnSpPr>
            <a:stCxn id="682" idx="6"/>
            <a:endCxn id="685" idx="2"/>
          </p:cNvCxnSpPr>
          <p:nvPr/>
        </p:nvCxnSpPr>
        <p:spPr>
          <a:xfrm>
            <a:off x="3494588" y="4329050"/>
            <a:ext cx="2154900" cy="0"/>
          </a:xfrm>
          <a:prstGeom prst="straightConnector1">
            <a:avLst/>
          </a:prstGeom>
          <a:noFill/>
          <a:ln cap="flat" cmpd="sng" w="38100">
            <a:solidFill>
              <a:schemeClr val="dk2"/>
            </a:solidFill>
            <a:prstDash val="solid"/>
            <a:round/>
            <a:headEnd len="med" w="med" type="none"/>
            <a:tailEnd len="med" w="med" type="triangle"/>
          </a:ln>
        </p:spPr>
      </p:cxnSp>
      <p:sp>
        <p:nvSpPr>
          <p:cNvPr id="688" name="Google Shape;688;p84"/>
          <p:cNvSpPr txBox="1"/>
          <p:nvPr/>
        </p:nvSpPr>
        <p:spPr>
          <a:xfrm>
            <a:off x="11425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Calibri"/>
                <a:ea typeface="Calibri"/>
                <a:cs typeface="Calibri"/>
                <a:sym typeface="Calibri"/>
              </a:rPr>
              <a:t>T</a:t>
            </a:r>
            <a:r>
              <a:rPr lang="en" sz="2500">
                <a:latin typeface="Calibri"/>
                <a:ea typeface="Calibri"/>
                <a:cs typeface="Calibri"/>
                <a:sym typeface="Calibri"/>
              </a:rPr>
              <a:t>reatment</a:t>
            </a:r>
            <a:endParaRPr i="1" sz="2500">
              <a:latin typeface="Calibri"/>
              <a:ea typeface="Calibri"/>
              <a:cs typeface="Calibri"/>
              <a:sym typeface="Calibri"/>
            </a:endParaRPr>
          </a:p>
        </p:txBody>
      </p:sp>
      <p:sp>
        <p:nvSpPr>
          <p:cNvPr id="689" name="Google Shape;689;p84"/>
          <p:cNvSpPr txBox="1"/>
          <p:nvPr/>
        </p:nvSpPr>
        <p:spPr>
          <a:xfrm>
            <a:off x="50287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Outcome</a:t>
            </a:r>
            <a:endParaRPr sz="2500">
              <a:latin typeface="Calibri"/>
              <a:ea typeface="Calibri"/>
              <a:cs typeface="Calibri"/>
              <a:sym typeface="Calibri"/>
            </a:endParaRPr>
          </a:p>
        </p:txBody>
      </p:sp>
      <p:cxnSp>
        <p:nvCxnSpPr>
          <p:cNvPr id="690" name="Google Shape;690;p84"/>
          <p:cNvCxnSpPr/>
          <p:nvPr/>
        </p:nvCxnSpPr>
        <p:spPr>
          <a:xfrm flipH="1">
            <a:off x="3425446" y="2796379"/>
            <a:ext cx="979500" cy="1365600"/>
          </a:xfrm>
          <a:prstGeom prst="straightConnector1">
            <a:avLst/>
          </a:prstGeom>
          <a:noFill/>
          <a:ln cap="flat" cmpd="sng" w="38100">
            <a:solidFill>
              <a:schemeClr val="dk2"/>
            </a:solidFill>
            <a:prstDash val="solid"/>
            <a:round/>
            <a:headEnd len="med" w="med" type="none"/>
            <a:tailEnd len="med" w="med" type="triangle"/>
          </a:ln>
        </p:spPr>
      </p:cxnSp>
      <p:sp>
        <p:nvSpPr>
          <p:cNvPr id="684" name="Google Shape;684;p84"/>
          <p:cNvSpPr/>
          <p:nvPr/>
        </p:nvSpPr>
        <p:spPr>
          <a:xfrm>
            <a:off x="4335750" y="159575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 name="Google Shape;691;p84"/>
          <p:cNvCxnSpPr>
            <a:stCxn id="684" idx="4"/>
            <a:endCxn id="681" idx="0"/>
          </p:cNvCxnSpPr>
          <p:nvPr/>
        </p:nvCxnSpPr>
        <p:spPr>
          <a:xfrm>
            <a:off x="4572000" y="2068250"/>
            <a:ext cx="0" cy="324900"/>
          </a:xfrm>
          <a:prstGeom prst="straightConnector1">
            <a:avLst/>
          </a:prstGeom>
          <a:noFill/>
          <a:ln cap="flat" cmpd="sng" w="38100">
            <a:solidFill>
              <a:schemeClr val="dk2"/>
            </a:solidFill>
            <a:prstDash val="solid"/>
            <a:round/>
            <a:headEnd len="med" w="med" type="none"/>
            <a:tailEnd len="med" w="med" type="triangle"/>
          </a:ln>
        </p:spPr>
      </p:cxnSp>
      <p:sp>
        <p:nvSpPr>
          <p:cNvPr id="692" name="Google Shape;692;p84"/>
          <p:cNvSpPr txBox="1"/>
          <p:nvPr/>
        </p:nvSpPr>
        <p:spPr>
          <a:xfrm>
            <a:off x="3860700" y="1067875"/>
            <a:ext cx="38610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Calibri"/>
                <a:ea typeface="Calibri"/>
                <a:cs typeface="Calibri"/>
                <a:sym typeface="Calibri"/>
              </a:rPr>
              <a:t>Observed c</a:t>
            </a:r>
            <a:r>
              <a:rPr lang="en" sz="2500">
                <a:latin typeface="Calibri"/>
                <a:ea typeface="Calibri"/>
                <a:cs typeface="Calibri"/>
                <a:sym typeface="Calibri"/>
              </a:rPr>
              <a:t>ovariates</a:t>
            </a:r>
            <a:endParaRPr b="1" sz="2500">
              <a:latin typeface="Calibri"/>
              <a:ea typeface="Calibri"/>
              <a:cs typeface="Calibri"/>
              <a:sym typeface="Calibri"/>
            </a:endParaRPr>
          </a:p>
        </p:txBody>
      </p:sp>
      <p:cxnSp>
        <p:nvCxnSpPr>
          <p:cNvPr id="693" name="Google Shape;693;p84"/>
          <p:cNvCxnSpPr/>
          <p:nvPr/>
        </p:nvCxnSpPr>
        <p:spPr>
          <a:xfrm>
            <a:off x="5210750" y="2057875"/>
            <a:ext cx="660900" cy="2007600"/>
          </a:xfrm>
          <a:prstGeom prst="straightConnector1">
            <a:avLst/>
          </a:prstGeom>
          <a:noFill/>
          <a:ln cap="flat" cmpd="sng" w="38100">
            <a:solidFill>
              <a:srgbClr val="CCCCCC"/>
            </a:solidFill>
            <a:prstDash val="solid"/>
            <a:round/>
            <a:headEnd len="med" w="med" type="none"/>
            <a:tailEnd len="med" w="med" type="triangle"/>
          </a:ln>
        </p:spPr>
      </p:cxnSp>
      <p:sp>
        <p:nvSpPr>
          <p:cNvPr id="694" name="Google Shape;694;p84"/>
          <p:cNvSpPr/>
          <p:nvPr/>
        </p:nvSpPr>
        <p:spPr>
          <a:xfrm>
            <a:off x="4945350" y="159575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 name="Google Shape;695;p84"/>
          <p:cNvCxnSpPr/>
          <p:nvPr/>
        </p:nvCxnSpPr>
        <p:spPr>
          <a:xfrm>
            <a:off x="5820350" y="1981675"/>
            <a:ext cx="101700" cy="2077500"/>
          </a:xfrm>
          <a:prstGeom prst="straightConnector1">
            <a:avLst/>
          </a:prstGeom>
          <a:noFill/>
          <a:ln cap="flat" cmpd="sng" w="38100">
            <a:solidFill>
              <a:srgbClr val="CCCCCC"/>
            </a:solidFill>
            <a:prstDash val="solid"/>
            <a:round/>
            <a:headEnd len="med" w="med" type="none"/>
            <a:tailEnd len="med" w="med" type="triangle"/>
          </a:ln>
        </p:spPr>
      </p:cxnSp>
      <p:sp>
        <p:nvSpPr>
          <p:cNvPr id="696" name="Google Shape;696;p84"/>
          <p:cNvSpPr/>
          <p:nvPr/>
        </p:nvSpPr>
        <p:spPr>
          <a:xfrm>
            <a:off x="5554950" y="159575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 name="Google Shape;697;p84"/>
          <p:cNvCxnSpPr/>
          <p:nvPr/>
        </p:nvCxnSpPr>
        <p:spPr>
          <a:xfrm flipH="1">
            <a:off x="6003650" y="1981675"/>
            <a:ext cx="883500" cy="2096400"/>
          </a:xfrm>
          <a:prstGeom prst="straightConnector1">
            <a:avLst/>
          </a:prstGeom>
          <a:noFill/>
          <a:ln cap="flat" cmpd="sng" w="38100">
            <a:solidFill>
              <a:srgbClr val="CCCCCC"/>
            </a:solidFill>
            <a:prstDash val="solid"/>
            <a:round/>
            <a:headEnd len="med" w="med" type="none"/>
            <a:tailEnd len="med" w="med" type="triangle"/>
          </a:ln>
        </p:spPr>
      </p:cxnSp>
      <p:sp>
        <p:nvSpPr>
          <p:cNvPr id="698" name="Google Shape;698;p84"/>
          <p:cNvSpPr/>
          <p:nvPr/>
        </p:nvSpPr>
        <p:spPr>
          <a:xfrm>
            <a:off x="6697950" y="159575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84"/>
          <p:cNvSpPr txBox="1"/>
          <p:nvPr/>
        </p:nvSpPr>
        <p:spPr>
          <a:xfrm>
            <a:off x="6046330" y="1445884"/>
            <a:ext cx="678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 </a:t>
            </a:r>
            <a:endParaRPr sz="2500">
              <a:latin typeface="Calibri"/>
              <a:ea typeface="Calibri"/>
              <a:cs typeface="Calibri"/>
              <a:sym typeface="Calibri"/>
            </a:endParaRPr>
          </a:p>
        </p:txBody>
      </p:sp>
      <p:cxnSp>
        <p:nvCxnSpPr>
          <p:cNvPr id="700" name="Google Shape;700;p84"/>
          <p:cNvCxnSpPr/>
          <p:nvPr/>
        </p:nvCxnSpPr>
        <p:spPr>
          <a:xfrm flipH="1">
            <a:off x="4713800" y="1982350"/>
            <a:ext cx="371100" cy="448500"/>
          </a:xfrm>
          <a:prstGeom prst="straightConnector1">
            <a:avLst/>
          </a:prstGeom>
          <a:noFill/>
          <a:ln cap="flat" cmpd="sng" w="38100">
            <a:solidFill>
              <a:schemeClr val="dk2"/>
            </a:solidFill>
            <a:prstDash val="solid"/>
            <a:round/>
            <a:headEnd len="med" w="med" type="none"/>
            <a:tailEnd len="med" w="med" type="triangle"/>
          </a:ln>
        </p:spPr>
      </p:cxnSp>
      <p:cxnSp>
        <p:nvCxnSpPr>
          <p:cNvPr id="701" name="Google Shape;701;p84"/>
          <p:cNvCxnSpPr/>
          <p:nvPr/>
        </p:nvCxnSpPr>
        <p:spPr>
          <a:xfrm flipH="1">
            <a:off x="4801650" y="1969775"/>
            <a:ext cx="881100" cy="528600"/>
          </a:xfrm>
          <a:prstGeom prst="straightConnector1">
            <a:avLst/>
          </a:prstGeom>
          <a:noFill/>
          <a:ln cap="flat" cmpd="sng" w="38100">
            <a:solidFill>
              <a:schemeClr val="dk2"/>
            </a:solidFill>
            <a:prstDash val="solid"/>
            <a:round/>
            <a:headEnd len="med" w="med" type="none"/>
            <a:tailEnd len="med" w="med" type="triangle"/>
          </a:ln>
        </p:spPr>
      </p:cxnSp>
      <p:cxnSp>
        <p:nvCxnSpPr>
          <p:cNvPr id="702" name="Google Shape;702;p84"/>
          <p:cNvCxnSpPr/>
          <p:nvPr/>
        </p:nvCxnSpPr>
        <p:spPr>
          <a:xfrm flipH="1">
            <a:off x="4845400" y="1938300"/>
            <a:ext cx="1989000" cy="629400"/>
          </a:xfrm>
          <a:prstGeom prst="straightConnector1">
            <a:avLst/>
          </a:prstGeom>
          <a:noFill/>
          <a:ln cap="flat" cmpd="sng" w="38100">
            <a:solidFill>
              <a:schemeClr val="dk2"/>
            </a:solidFill>
            <a:prstDash val="solid"/>
            <a:round/>
            <a:headEnd len="med" w="med" type="none"/>
            <a:tailEnd len="med" w="med" type="triangle"/>
          </a:ln>
        </p:spPr>
      </p:cxnSp>
      <p:grpSp>
        <p:nvGrpSpPr>
          <p:cNvPr id="703" name="Google Shape;703;p84"/>
          <p:cNvGrpSpPr/>
          <p:nvPr/>
        </p:nvGrpSpPr>
        <p:grpSpPr>
          <a:xfrm>
            <a:off x="203100" y="1067875"/>
            <a:ext cx="5441954" cy="3142179"/>
            <a:chOff x="203100" y="1067875"/>
            <a:chExt cx="5441954" cy="3142179"/>
          </a:xfrm>
        </p:grpSpPr>
        <p:cxnSp>
          <p:nvCxnSpPr>
            <p:cNvPr id="704" name="Google Shape;704;p84"/>
            <p:cNvCxnSpPr>
              <a:stCxn id="705" idx="4"/>
              <a:endCxn id="682" idx="0"/>
            </p:cNvCxnSpPr>
            <p:nvPr/>
          </p:nvCxnSpPr>
          <p:spPr>
            <a:xfrm flipH="1">
              <a:off x="3258300" y="2068250"/>
              <a:ext cx="18300" cy="2024700"/>
            </a:xfrm>
            <a:prstGeom prst="straightConnector1">
              <a:avLst/>
            </a:prstGeom>
            <a:noFill/>
            <a:ln cap="flat" cmpd="sng" w="38100">
              <a:solidFill>
                <a:srgbClr val="FF00FF"/>
              </a:solidFill>
              <a:prstDash val="solid"/>
              <a:round/>
              <a:headEnd len="med" w="med" type="none"/>
              <a:tailEnd len="med" w="med" type="triangle"/>
            </a:ln>
          </p:spPr>
        </p:cxnSp>
        <p:cxnSp>
          <p:nvCxnSpPr>
            <p:cNvPr id="706" name="Google Shape;706;p84"/>
            <p:cNvCxnSpPr>
              <a:stCxn id="705" idx="5"/>
            </p:cNvCxnSpPr>
            <p:nvPr/>
          </p:nvCxnSpPr>
          <p:spPr>
            <a:xfrm>
              <a:off x="3443654" y="1999054"/>
              <a:ext cx="2201400" cy="2211000"/>
            </a:xfrm>
            <a:prstGeom prst="straightConnector1">
              <a:avLst/>
            </a:prstGeom>
            <a:noFill/>
            <a:ln cap="flat" cmpd="sng" w="38100">
              <a:solidFill>
                <a:srgbClr val="CCCCCC"/>
              </a:solidFill>
              <a:prstDash val="solid"/>
              <a:round/>
              <a:headEnd len="med" w="med" type="none"/>
              <a:tailEnd len="med" w="med" type="triangle"/>
            </a:ln>
          </p:spPr>
        </p:cxnSp>
        <p:sp>
          <p:nvSpPr>
            <p:cNvPr id="705" name="Google Shape;705;p84"/>
            <p:cNvSpPr/>
            <p:nvPr/>
          </p:nvSpPr>
          <p:spPr>
            <a:xfrm>
              <a:off x="3040350" y="1595750"/>
              <a:ext cx="472500" cy="4725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84"/>
            <p:cNvSpPr txBox="1"/>
            <p:nvPr/>
          </p:nvSpPr>
          <p:spPr>
            <a:xfrm>
              <a:off x="203100" y="1067875"/>
              <a:ext cx="38610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00FF"/>
                  </a:solidFill>
                  <a:latin typeface="Calibri"/>
                  <a:ea typeface="Calibri"/>
                  <a:cs typeface="Calibri"/>
                  <a:sym typeface="Calibri"/>
                </a:rPr>
                <a:t>Unobserved covariates</a:t>
              </a:r>
              <a:endParaRPr b="1" sz="2500">
                <a:solidFill>
                  <a:srgbClr val="FF00FF"/>
                </a:solidFill>
                <a:latin typeface="Calibri"/>
                <a:ea typeface="Calibri"/>
                <a:cs typeface="Calibri"/>
                <a:sym typeface="Calibri"/>
              </a:endParaRPr>
            </a:p>
          </p:txBody>
        </p:sp>
      </p:grpSp>
      <p:pic>
        <p:nvPicPr>
          <p:cNvPr id="708" name="Google Shape;708;p84"/>
          <p:cNvPicPr preferRelativeResize="0"/>
          <p:nvPr/>
        </p:nvPicPr>
        <p:blipFill rotWithShape="1">
          <a:blip r:embed="rId3">
            <a:alphaModFix/>
          </a:blip>
          <a:srcRect b="7722" l="10861" r="9507" t="7789"/>
          <a:stretch/>
        </p:blipFill>
        <p:spPr>
          <a:xfrm>
            <a:off x="83619" y="76549"/>
            <a:ext cx="902300" cy="1033889"/>
          </a:xfrm>
          <a:prstGeom prst="rect">
            <a:avLst/>
          </a:prstGeom>
          <a:noFill/>
          <a:ln>
            <a:noFill/>
          </a:ln>
        </p:spPr>
      </p:pic>
      <p:sp>
        <p:nvSpPr>
          <p:cNvPr id="709" name="Google Shape;709;p84"/>
          <p:cNvSpPr txBox="1"/>
          <p:nvPr/>
        </p:nvSpPr>
        <p:spPr>
          <a:xfrm>
            <a:off x="1396375" y="2272800"/>
            <a:ext cx="2985600" cy="44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500">
                <a:solidFill>
                  <a:srgbClr val="BF9000"/>
                </a:solidFill>
                <a:latin typeface="Calibri"/>
                <a:ea typeface="Calibri"/>
                <a:cs typeface="Calibri"/>
                <a:sym typeface="Calibri"/>
              </a:rPr>
              <a:t>Propensity score</a:t>
            </a:r>
            <a:endParaRPr b="1" sz="2500">
              <a:solidFill>
                <a:srgbClr val="BF9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85"/>
          <p:cNvPicPr preferRelativeResize="0"/>
          <p:nvPr/>
        </p:nvPicPr>
        <p:blipFill rotWithShape="1">
          <a:blip r:embed="rId3">
            <a:alphaModFix/>
          </a:blip>
          <a:srcRect b="13512" l="0" r="0" t="11625"/>
          <a:stretch/>
        </p:blipFill>
        <p:spPr>
          <a:xfrm>
            <a:off x="1383711" y="1829375"/>
            <a:ext cx="6376575" cy="3171875"/>
          </a:xfrm>
          <a:prstGeom prst="rect">
            <a:avLst/>
          </a:prstGeom>
          <a:noFill/>
          <a:ln>
            <a:noFill/>
          </a:ln>
        </p:spPr>
      </p:pic>
      <p:sp>
        <p:nvSpPr>
          <p:cNvPr id="715" name="Google Shape;715;p8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4400">
                <a:latin typeface="Calibri"/>
                <a:ea typeface="Calibri"/>
                <a:cs typeface="Calibri"/>
                <a:sym typeface="Calibri"/>
              </a:rPr>
              <a:t>If the naive model isn’t true...</a:t>
            </a:r>
            <a:endParaRPr b="0" sz="4400">
              <a:latin typeface="Calibri"/>
              <a:ea typeface="Calibri"/>
              <a:cs typeface="Calibri"/>
              <a:sym typeface="Calibri"/>
            </a:endParaRPr>
          </a:p>
        </p:txBody>
      </p:sp>
      <p:pic>
        <p:nvPicPr>
          <p:cNvPr id="716" name="Google Shape;716;p85"/>
          <p:cNvPicPr preferRelativeResize="0"/>
          <p:nvPr/>
        </p:nvPicPr>
        <p:blipFill rotWithShape="1">
          <a:blip r:embed="rId4">
            <a:alphaModFix/>
          </a:blip>
          <a:srcRect b="7722" l="10861" r="9507" t="7789"/>
          <a:stretch/>
        </p:blipFill>
        <p:spPr>
          <a:xfrm>
            <a:off x="83619" y="76549"/>
            <a:ext cx="902300" cy="1033889"/>
          </a:xfrm>
          <a:prstGeom prst="rect">
            <a:avLst/>
          </a:prstGeom>
          <a:noFill/>
          <a:ln>
            <a:noFill/>
          </a:ln>
        </p:spPr>
      </p:pic>
      <p:sp>
        <p:nvSpPr>
          <p:cNvPr id="717" name="Google Shape;717;p85"/>
          <p:cNvSpPr txBox="1"/>
          <p:nvPr/>
        </p:nvSpPr>
        <p:spPr>
          <a:xfrm>
            <a:off x="2305650" y="1067325"/>
            <a:ext cx="4532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Calibri"/>
                <a:ea typeface="Calibri"/>
                <a:cs typeface="Calibri"/>
                <a:sym typeface="Calibri"/>
              </a:rPr>
              <a:t>… you may end up matching</a:t>
            </a:r>
            <a:endParaRPr sz="2400">
              <a:latin typeface="Calibri"/>
              <a:ea typeface="Calibri"/>
              <a:cs typeface="Calibri"/>
              <a:sym typeface="Calibri"/>
            </a:endParaRPr>
          </a:p>
        </p:txBody>
      </p:sp>
      <p:sp>
        <p:nvSpPr>
          <p:cNvPr id="718" name="Google Shape;718;p85"/>
          <p:cNvSpPr/>
          <p:nvPr/>
        </p:nvSpPr>
        <p:spPr>
          <a:xfrm>
            <a:off x="2297800" y="4524775"/>
            <a:ext cx="629550" cy="275425"/>
          </a:xfrm>
          <a:custGeom>
            <a:rect b="b" l="l" r="r" t="t"/>
            <a:pathLst>
              <a:path extrusionOk="0" h="11017" w="25182">
                <a:moveTo>
                  <a:pt x="0" y="11017"/>
                </a:moveTo>
                <a:cubicBezTo>
                  <a:pt x="8457" y="7493"/>
                  <a:pt x="16490" y="2897"/>
                  <a:pt x="25182" y="0"/>
                </a:cubicBezTo>
              </a:path>
            </a:pathLst>
          </a:custGeom>
          <a:noFill/>
          <a:ln cap="flat" cmpd="sng" w="19050">
            <a:solidFill>
              <a:srgbClr val="FF00FF"/>
            </a:solidFill>
            <a:prstDash val="solid"/>
            <a:round/>
            <a:headEnd len="med" w="med" type="none"/>
            <a:tailEnd len="med" w="med" type="none"/>
          </a:ln>
        </p:spPr>
      </p:sp>
      <p:sp>
        <p:nvSpPr>
          <p:cNvPr id="719" name="Google Shape;719;p85"/>
          <p:cNvSpPr txBox="1"/>
          <p:nvPr/>
        </p:nvSpPr>
        <p:spPr>
          <a:xfrm rot="-415122">
            <a:off x="2258103" y="4199627"/>
            <a:ext cx="692342" cy="40012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FF"/>
                </a:solidFill>
                <a:latin typeface="Rock Salt"/>
                <a:ea typeface="Rock Salt"/>
                <a:cs typeface="Rock Salt"/>
                <a:sym typeface="Rock Salt"/>
              </a:rPr>
              <a:t>King</a:t>
            </a:r>
            <a:endParaRPr>
              <a:solidFill>
                <a:srgbClr val="FF00FF"/>
              </a:solidFill>
              <a:latin typeface="Rock Salt"/>
              <a:ea typeface="Rock Salt"/>
              <a:cs typeface="Rock Salt"/>
              <a:sym typeface="Rock Salt"/>
            </a:endParaRPr>
          </a:p>
        </p:txBody>
      </p:sp>
      <p:grpSp>
        <p:nvGrpSpPr>
          <p:cNvPr id="720" name="Google Shape;720;p85"/>
          <p:cNvGrpSpPr/>
          <p:nvPr/>
        </p:nvGrpSpPr>
        <p:grpSpPr>
          <a:xfrm>
            <a:off x="3194900" y="2329275"/>
            <a:ext cx="4396575" cy="1573800"/>
            <a:chOff x="3194900" y="2329275"/>
            <a:chExt cx="4396575" cy="1573800"/>
          </a:xfrm>
        </p:grpSpPr>
        <p:sp>
          <p:nvSpPr>
            <p:cNvPr id="721" name="Google Shape;721;p85"/>
            <p:cNvSpPr/>
            <p:nvPr/>
          </p:nvSpPr>
          <p:spPr>
            <a:xfrm>
              <a:off x="3194900" y="2329275"/>
              <a:ext cx="1188300" cy="157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5"/>
            <p:cNvSpPr/>
            <p:nvPr/>
          </p:nvSpPr>
          <p:spPr>
            <a:xfrm>
              <a:off x="6403175" y="2329275"/>
              <a:ext cx="1188300" cy="157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85"/>
          <p:cNvGrpSpPr/>
          <p:nvPr/>
        </p:nvGrpSpPr>
        <p:grpSpPr>
          <a:xfrm>
            <a:off x="2280625" y="4052175"/>
            <a:ext cx="4532844" cy="765350"/>
            <a:chOff x="3194906" y="3137775"/>
            <a:chExt cx="4396551" cy="765350"/>
          </a:xfrm>
        </p:grpSpPr>
        <p:sp>
          <p:nvSpPr>
            <p:cNvPr id="724" name="Google Shape;724;p85"/>
            <p:cNvSpPr/>
            <p:nvPr/>
          </p:nvSpPr>
          <p:spPr>
            <a:xfrm>
              <a:off x="3194906" y="3137825"/>
              <a:ext cx="1337700" cy="7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5"/>
            <p:cNvSpPr/>
            <p:nvPr/>
          </p:nvSpPr>
          <p:spPr>
            <a:xfrm>
              <a:off x="6253757" y="3137775"/>
              <a:ext cx="1337700" cy="7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2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grpSp>
        <p:nvGrpSpPr>
          <p:cNvPr id="730" name="Google Shape;730;p86"/>
          <p:cNvGrpSpPr/>
          <p:nvPr/>
        </p:nvGrpSpPr>
        <p:grpSpPr>
          <a:xfrm>
            <a:off x="1500384" y="1526802"/>
            <a:ext cx="6795401" cy="3463060"/>
            <a:chOff x="1729025" y="1907750"/>
            <a:chExt cx="6326600" cy="3133424"/>
          </a:xfrm>
        </p:grpSpPr>
        <p:pic>
          <p:nvPicPr>
            <p:cNvPr id="731" name="Google Shape;731;p86"/>
            <p:cNvPicPr preferRelativeResize="0"/>
            <p:nvPr/>
          </p:nvPicPr>
          <p:blipFill>
            <a:blip r:embed="rId3">
              <a:alphaModFix/>
            </a:blip>
            <a:stretch>
              <a:fillRect/>
            </a:stretch>
          </p:blipFill>
          <p:spPr>
            <a:xfrm>
              <a:off x="1729025" y="1907750"/>
              <a:ext cx="6326600" cy="3133424"/>
            </a:xfrm>
            <a:prstGeom prst="rect">
              <a:avLst/>
            </a:prstGeom>
            <a:noFill/>
            <a:ln>
              <a:noFill/>
            </a:ln>
          </p:spPr>
        </p:pic>
        <p:sp>
          <p:nvSpPr>
            <p:cNvPr id="732" name="Google Shape;732;p86"/>
            <p:cNvSpPr/>
            <p:nvPr/>
          </p:nvSpPr>
          <p:spPr>
            <a:xfrm>
              <a:off x="1752975" y="1918900"/>
              <a:ext cx="1724100" cy="19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8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The naive model is easily attacked</a:t>
            </a:r>
            <a:endParaRPr sz="4000"/>
          </a:p>
        </p:txBody>
      </p:sp>
      <p:sp>
        <p:nvSpPr>
          <p:cNvPr id="734" name="Google Shape;734;p86"/>
          <p:cNvSpPr txBox="1"/>
          <p:nvPr>
            <p:ph idx="1" type="body"/>
          </p:nvPr>
        </p:nvSpPr>
        <p:spPr>
          <a:xfrm>
            <a:off x="457200" y="971550"/>
            <a:ext cx="8229600" cy="33945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 u="sng">
                <a:solidFill>
                  <a:schemeClr val="hlink"/>
                </a:solidFill>
                <a:hlinkClick r:id="rId4"/>
              </a:rPr>
              <a:t>Rosenbaum</a:t>
            </a:r>
            <a:r>
              <a:rPr lang="en"/>
              <a:t>: </a:t>
            </a:r>
            <a:endParaRPr/>
          </a:p>
        </p:txBody>
      </p:sp>
      <p:sp>
        <p:nvSpPr>
          <p:cNvPr id="735" name="Google Shape;735;p8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36" name="Google Shape;736;p86"/>
          <p:cNvPicPr preferRelativeResize="0"/>
          <p:nvPr/>
        </p:nvPicPr>
        <p:blipFill rotWithShape="1">
          <a:blip r:embed="rId5">
            <a:alphaModFix/>
          </a:blip>
          <a:srcRect b="7722" l="10861" r="9507" t="7789"/>
          <a:stretch/>
        </p:blipFill>
        <p:spPr>
          <a:xfrm>
            <a:off x="83619" y="76549"/>
            <a:ext cx="902300" cy="103388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sensitivity analysis model</a:t>
            </a:r>
            <a:endParaRPr/>
          </a:p>
        </p:txBody>
      </p:sp>
      <p:sp>
        <p:nvSpPr>
          <p:cNvPr id="742" name="Google Shape;742;p87"/>
          <p:cNvSpPr txBox="1"/>
          <p:nvPr>
            <p:ph idx="1" type="body"/>
          </p:nvPr>
        </p:nvSpPr>
        <p:spPr>
          <a:xfrm>
            <a:off x="323850" y="1110450"/>
            <a:ext cx="8363100" cy="3930600"/>
          </a:xfrm>
          <a:prstGeom prst="rect">
            <a:avLst/>
          </a:prstGeom>
        </p:spPr>
        <p:txBody>
          <a:bodyPr anchorCtr="0" anchor="t" bIns="91425" lIns="91425" spcFirstLastPara="1" rIns="91425" wrap="square" tIns="91425">
            <a:noAutofit/>
          </a:bodyPr>
          <a:lstStyle/>
          <a:p>
            <a:pPr indent="-374650" lvl="0" marL="457200" rtl="0" algn="l">
              <a:spcBef>
                <a:spcPts val="640"/>
              </a:spcBef>
              <a:spcAft>
                <a:spcPts val="0"/>
              </a:spcAft>
              <a:buSzPts val="2300"/>
              <a:buChar char="●"/>
            </a:pPr>
            <a:r>
              <a:rPr lang="en" sz="2300"/>
              <a:t>Idea: Quantify the degree to which the naive model may be wrong without you having to change your (causal) conclusions</a:t>
            </a:r>
            <a:endParaRPr sz="2300"/>
          </a:p>
          <a:p>
            <a:pPr indent="-374650" lvl="0" marL="457200" rtl="0" algn="l">
              <a:spcBef>
                <a:spcPts val="0"/>
              </a:spcBef>
              <a:spcAft>
                <a:spcPts val="0"/>
              </a:spcAft>
              <a:buSzPts val="2300"/>
              <a:buChar char="●"/>
            </a:pPr>
            <a:r>
              <a:rPr lang="en" sz="2300"/>
              <a:t>Assume that treatment odds of identical-looking subjects (i.e., identical observed covariates </a:t>
            </a:r>
            <a:r>
              <a:rPr b="1" lang="en" sz="2300"/>
              <a:t>x</a:t>
            </a:r>
            <a:r>
              <a:rPr lang="en" sz="2300"/>
              <a:t>) may differ by up to a factor </a:t>
            </a:r>
            <a:r>
              <a:rPr i="1" lang="en" sz="2300"/>
              <a:t>Γ</a:t>
            </a:r>
            <a:endParaRPr sz="2300"/>
          </a:p>
          <a:p>
            <a:pPr indent="-374650" lvl="0" marL="457200" rtl="0" algn="l">
              <a:spcBef>
                <a:spcPts val="0"/>
              </a:spcBef>
              <a:spcAft>
                <a:spcPts val="0"/>
              </a:spcAft>
              <a:buSzPts val="2300"/>
              <a:buChar char="●"/>
            </a:pPr>
            <a:r>
              <a:rPr lang="en" sz="2300"/>
              <a:t>Then reason in spirit of proof by contradiction: “To change the conclusions of my study, two identical-looking people (1 treated, 1 control) would have to have hugely different treatment odds (i.e., huge </a:t>
            </a:r>
            <a:r>
              <a:rPr i="1" lang="en" sz="2300">
                <a:solidFill>
                  <a:schemeClr val="dk2"/>
                </a:solidFill>
              </a:rPr>
              <a:t>Γ</a:t>
            </a:r>
            <a:r>
              <a:rPr lang="en" sz="2300"/>
              <a:t>). Common sense (or domain knowledge) suggests that this is not the case, so my conclusions stand.”</a:t>
            </a:r>
            <a:endParaRPr sz="2300"/>
          </a:p>
        </p:txBody>
      </p:sp>
      <p:sp>
        <p:nvSpPr>
          <p:cNvPr id="743" name="Google Shape;743;p8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44" name="Google Shape;744;p87"/>
          <p:cNvPicPr preferRelativeResize="0"/>
          <p:nvPr/>
        </p:nvPicPr>
        <p:blipFill rotWithShape="1">
          <a:blip r:embed="rId3">
            <a:alphaModFix/>
          </a:blip>
          <a:srcRect b="7722" l="10861" r="9507" t="7789"/>
          <a:stretch/>
        </p:blipFill>
        <p:spPr>
          <a:xfrm>
            <a:off x="83619" y="76549"/>
            <a:ext cx="902300" cy="103388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sensitivity analysis model</a:t>
            </a:r>
            <a:endParaRPr/>
          </a:p>
        </p:txBody>
      </p:sp>
      <p:sp>
        <p:nvSpPr>
          <p:cNvPr id="750" name="Google Shape;750;p88"/>
          <p:cNvSpPr txBox="1"/>
          <p:nvPr>
            <p:ph idx="1" type="body"/>
          </p:nvPr>
        </p:nvSpPr>
        <p:spPr>
          <a:xfrm>
            <a:off x="342900" y="2001600"/>
            <a:ext cx="8486700" cy="25167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Bounded odds ratio (OR)</a:t>
            </a:r>
            <a:endParaRPr/>
          </a:p>
          <a:p>
            <a:pPr indent="-342900" lvl="0" marL="914400" rtl="0" algn="l">
              <a:spcBef>
                <a:spcPts val="0"/>
              </a:spcBef>
              <a:spcAft>
                <a:spcPts val="0"/>
              </a:spcAft>
              <a:buSzPts val="1800"/>
              <a:buChar char="●"/>
            </a:pPr>
            <a:r>
              <a:rPr lang="en" sz="1800">
                <a:solidFill>
                  <a:schemeClr val="dk2"/>
                </a:solidFill>
              </a:rPr>
              <a:t>Reason for using OR:</a:t>
            </a:r>
            <a:br>
              <a:rPr lang="en" sz="1800">
                <a:solidFill>
                  <a:schemeClr val="dk2"/>
                </a:solidFill>
              </a:rPr>
            </a:br>
            <a:r>
              <a:rPr lang="en" sz="1800">
                <a:solidFill>
                  <a:schemeClr val="dk2"/>
                </a:solidFill>
              </a:rPr>
              <a:t>OR = Pr(</a:t>
            </a:r>
            <a:r>
              <a:rPr i="1" lang="en" sz="1800">
                <a:solidFill>
                  <a:schemeClr val="dk2"/>
                </a:solidFill>
              </a:rPr>
              <a:t>k</a:t>
            </a:r>
            <a:r>
              <a:rPr lang="en" sz="1800">
                <a:solidFill>
                  <a:schemeClr val="dk2"/>
                </a:solidFill>
              </a:rPr>
              <a:t> treated | </a:t>
            </a:r>
            <a:r>
              <a:rPr b="1" lang="en" sz="1800">
                <a:solidFill>
                  <a:schemeClr val="dk2"/>
                </a:solidFill>
              </a:rPr>
              <a:t>either</a:t>
            </a:r>
            <a:r>
              <a:rPr lang="en" sz="1800">
                <a:solidFill>
                  <a:schemeClr val="dk2"/>
                </a:solidFill>
              </a:rPr>
              <a:t> </a:t>
            </a:r>
            <a:r>
              <a:rPr b="1" i="1" lang="en" sz="1800">
                <a:solidFill>
                  <a:schemeClr val="dk2"/>
                </a:solidFill>
              </a:rPr>
              <a:t>k</a:t>
            </a:r>
            <a:r>
              <a:rPr b="1" lang="en" sz="1800">
                <a:solidFill>
                  <a:schemeClr val="dk2"/>
                </a:solidFill>
              </a:rPr>
              <a:t> or ℓ treated</a:t>
            </a:r>
            <a:r>
              <a:rPr lang="en" sz="1800">
                <a:solidFill>
                  <a:schemeClr val="dk2"/>
                </a:solidFill>
              </a:rPr>
              <a:t>) / Pr(ℓ treated | </a:t>
            </a:r>
            <a:r>
              <a:rPr b="1" lang="en" sz="1800">
                <a:solidFill>
                  <a:schemeClr val="dk2"/>
                </a:solidFill>
              </a:rPr>
              <a:t>either</a:t>
            </a:r>
            <a:r>
              <a:rPr lang="en" sz="1800">
                <a:solidFill>
                  <a:schemeClr val="dk2"/>
                </a:solidFill>
              </a:rPr>
              <a:t> </a:t>
            </a:r>
            <a:r>
              <a:rPr b="1" i="1" lang="en" sz="1800">
                <a:solidFill>
                  <a:schemeClr val="dk2"/>
                </a:solidFill>
              </a:rPr>
              <a:t>k</a:t>
            </a:r>
            <a:r>
              <a:rPr b="1" lang="en" sz="1800">
                <a:solidFill>
                  <a:schemeClr val="dk2"/>
                </a:solidFill>
              </a:rPr>
              <a:t> or ℓ treated</a:t>
            </a:r>
            <a:r>
              <a:rPr lang="en" sz="1800">
                <a:solidFill>
                  <a:schemeClr val="dk2"/>
                </a:solidFill>
              </a:rPr>
              <a:t>)</a:t>
            </a:r>
            <a:endParaRPr sz="1800"/>
          </a:p>
          <a:p>
            <a:pPr indent="-381000" lvl="0" marL="457200" rtl="0" algn="l">
              <a:spcBef>
                <a:spcPts val="0"/>
              </a:spcBef>
              <a:spcAft>
                <a:spcPts val="0"/>
              </a:spcAft>
              <a:buClr>
                <a:schemeClr val="dk2"/>
              </a:buClr>
              <a:buSzPts val="2400"/>
              <a:buChar char="●"/>
            </a:pPr>
            <a:r>
              <a:rPr lang="en">
                <a:solidFill>
                  <a:schemeClr val="dk2"/>
                </a:solidFill>
              </a:rPr>
              <a:t>Sensitivity </a:t>
            </a:r>
            <a:r>
              <a:rPr i="1" lang="en">
                <a:solidFill>
                  <a:schemeClr val="dk2"/>
                </a:solidFill>
              </a:rPr>
              <a:t>Γ</a:t>
            </a:r>
            <a:r>
              <a:rPr lang="en">
                <a:solidFill>
                  <a:schemeClr val="dk2"/>
                </a:solidFill>
              </a:rPr>
              <a:t> = 1 → naive model is true</a:t>
            </a:r>
            <a:endParaRPr>
              <a:solidFill>
                <a:schemeClr val="dk2"/>
              </a:solidFill>
            </a:endParaRPr>
          </a:p>
          <a:p>
            <a:pPr indent="-381000" lvl="0" marL="457200" rtl="0" algn="l">
              <a:spcBef>
                <a:spcPts val="0"/>
              </a:spcBef>
              <a:spcAft>
                <a:spcPts val="0"/>
              </a:spcAft>
              <a:buClr>
                <a:schemeClr val="dk2"/>
              </a:buClr>
              <a:buSzPts val="2400"/>
              <a:buChar char="●"/>
            </a:pPr>
            <a:r>
              <a:rPr lang="en">
                <a:solidFill>
                  <a:schemeClr val="dk2"/>
                </a:solidFill>
              </a:rPr>
              <a:t>Sensitivity </a:t>
            </a:r>
            <a:r>
              <a:rPr i="1" lang="en">
                <a:solidFill>
                  <a:schemeClr val="dk2"/>
                </a:solidFill>
              </a:rPr>
              <a:t>Γ</a:t>
            </a:r>
            <a:r>
              <a:rPr lang="en">
                <a:solidFill>
                  <a:schemeClr val="dk2"/>
                </a:solidFill>
              </a:rPr>
              <a:t> = 2 → subject with same observed covariates </a:t>
            </a:r>
            <a:r>
              <a:rPr b="1" lang="en">
                <a:solidFill>
                  <a:schemeClr val="dk2"/>
                </a:solidFill>
              </a:rPr>
              <a:t>x</a:t>
            </a:r>
            <a:r>
              <a:rPr lang="en">
                <a:solidFill>
                  <a:schemeClr val="dk2"/>
                </a:solidFill>
              </a:rPr>
              <a:t> up to twice as likely to be the one to receive treatment</a:t>
            </a:r>
            <a:endParaRPr>
              <a:solidFill>
                <a:schemeClr val="dk2"/>
              </a:solidFill>
            </a:endParaRPr>
          </a:p>
          <a:p>
            <a:pPr indent="-381000" lvl="0" marL="457200" rtl="0" algn="l">
              <a:spcBef>
                <a:spcPts val="0"/>
              </a:spcBef>
              <a:spcAft>
                <a:spcPts val="0"/>
              </a:spcAft>
              <a:buClr>
                <a:schemeClr val="dk2"/>
              </a:buClr>
              <a:buSzPts val="2400"/>
              <a:buChar char="●"/>
            </a:pPr>
            <a:r>
              <a:rPr lang="en">
                <a:solidFill>
                  <a:schemeClr val="dk2"/>
                </a:solidFill>
              </a:rPr>
              <a:t>Sensitivity </a:t>
            </a:r>
            <a:r>
              <a:rPr i="1" lang="en">
                <a:solidFill>
                  <a:schemeClr val="dk2"/>
                </a:solidFill>
              </a:rPr>
              <a:t>Γ</a:t>
            </a:r>
            <a:r>
              <a:rPr lang="en">
                <a:solidFill>
                  <a:schemeClr val="dk2"/>
                </a:solidFill>
              </a:rPr>
              <a:t> = ∞ → void statement (a.k.a. tautology)</a:t>
            </a:r>
            <a:endParaRPr>
              <a:solidFill>
                <a:schemeClr val="dk2"/>
              </a:solidFill>
            </a:endParaRPr>
          </a:p>
        </p:txBody>
      </p:sp>
      <p:sp>
        <p:nvSpPr>
          <p:cNvPr id="751" name="Google Shape;751;p8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52" name="Google Shape;752;p88"/>
          <p:cNvPicPr preferRelativeResize="0"/>
          <p:nvPr/>
        </p:nvPicPr>
        <p:blipFill>
          <a:blip r:embed="rId3">
            <a:alphaModFix/>
          </a:blip>
          <a:stretch>
            <a:fillRect/>
          </a:stretch>
        </p:blipFill>
        <p:spPr>
          <a:xfrm>
            <a:off x="1660825" y="1131750"/>
            <a:ext cx="5545850" cy="946050"/>
          </a:xfrm>
          <a:prstGeom prst="rect">
            <a:avLst/>
          </a:prstGeom>
          <a:noFill/>
          <a:ln>
            <a:noFill/>
          </a:ln>
        </p:spPr>
      </p:pic>
      <p:pic>
        <p:nvPicPr>
          <p:cNvPr id="753" name="Google Shape;753;p88"/>
          <p:cNvPicPr preferRelativeResize="0"/>
          <p:nvPr/>
        </p:nvPicPr>
        <p:blipFill>
          <a:blip r:embed="rId4">
            <a:alphaModFix/>
          </a:blip>
          <a:stretch>
            <a:fillRect/>
          </a:stretch>
        </p:blipFill>
        <p:spPr>
          <a:xfrm>
            <a:off x="7574575" y="1440325"/>
            <a:ext cx="1022750" cy="385050"/>
          </a:xfrm>
          <a:prstGeom prst="rect">
            <a:avLst/>
          </a:prstGeom>
          <a:noFill/>
          <a:ln>
            <a:noFill/>
          </a:ln>
        </p:spPr>
      </p:pic>
      <p:sp>
        <p:nvSpPr>
          <p:cNvPr id="754" name="Google Shape;754;p88"/>
          <p:cNvSpPr txBox="1"/>
          <p:nvPr/>
        </p:nvSpPr>
        <p:spPr>
          <a:xfrm>
            <a:off x="4149350" y="2012350"/>
            <a:ext cx="45654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Calibri"/>
                <a:ea typeface="Calibri"/>
                <a:cs typeface="Calibri"/>
                <a:sym typeface="Calibri"/>
              </a:rPr>
              <a:t>subject ℓ’s (true) probability to treat</a:t>
            </a:r>
            <a:endParaRPr i="1">
              <a:solidFill>
                <a:srgbClr val="FF00FF"/>
              </a:solidFill>
              <a:latin typeface="Calibri"/>
              <a:ea typeface="Calibri"/>
              <a:cs typeface="Calibri"/>
              <a:sym typeface="Calibri"/>
            </a:endParaRPr>
          </a:p>
        </p:txBody>
      </p:sp>
      <p:cxnSp>
        <p:nvCxnSpPr>
          <p:cNvPr id="755" name="Google Shape;755;p88"/>
          <p:cNvCxnSpPr/>
          <p:nvPr/>
        </p:nvCxnSpPr>
        <p:spPr>
          <a:xfrm rot="10800000">
            <a:off x="3813525" y="2020250"/>
            <a:ext cx="409200" cy="150900"/>
          </a:xfrm>
          <a:prstGeom prst="straightConnector1">
            <a:avLst/>
          </a:prstGeom>
          <a:noFill/>
          <a:ln cap="flat" cmpd="sng" w="19050">
            <a:solidFill>
              <a:srgbClr val="FF00FF"/>
            </a:solidFill>
            <a:prstDash val="solid"/>
            <a:round/>
            <a:headEnd len="med" w="med" type="none"/>
            <a:tailEnd len="med" w="med" type="triangle"/>
          </a:ln>
        </p:spPr>
      </p:cxnSp>
      <p:sp>
        <p:nvSpPr>
          <p:cNvPr id="756" name="Google Shape;756;p88"/>
          <p:cNvSpPr/>
          <p:nvPr/>
        </p:nvSpPr>
        <p:spPr>
          <a:xfrm>
            <a:off x="3541303" y="1692740"/>
            <a:ext cx="413125" cy="337475"/>
          </a:xfrm>
          <a:custGeom>
            <a:rect b="b" l="l" r="r" t="t"/>
            <a:pathLst>
              <a:path extrusionOk="0" h="13499" w="16525">
                <a:moveTo>
                  <a:pt x="7622" y="5"/>
                </a:moveTo>
                <a:cubicBezTo>
                  <a:pt x="5628" y="5"/>
                  <a:pt x="3110" y="-17"/>
                  <a:pt x="1833" y="1515"/>
                </a:cubicBezTo>
                <a:cubicBezTo>
                  <a:pt x="-480" y="4289"/>
                  <a:pt x="-895" y="10724"/>
                  <a:pt x="2336" y="12339"/>
                </a:cubicBezTo>
                <a:cubicBezTo>
                  <a:pt x="6561" y="14451"/>
                  <a:pt x="14070" y="13544"/>
                  <a:pt x="16181" y="9319"/>
                </a:cubicBezTo>
                <a:cubicBezTo>
                  <a:pt x="17988" y="5703"/>
                  <a:pt x="12168" y="256"/>
                  <a:pt x="8126" y="256"/>
                </a:cubicBezTo>
              </a:path>
            </a:pathLst>
          </a:custGeom>
          <a:noFill/>
          <a:ln cap="flat" cmpd="sng" w="19050">
            <a:solidFill>
              <a:srgbClr val="FF00FF"/>
            </a:solidFill>
            <a:prstDash val="solid"/>
            <a:round/>
            <a:headEnd len="med" w="med" type="none"/>
            <a:tailEnd len="med" w="med" type="none"/>
          </a:ln>
        </p:spPr>
      </p:sp>
      <p:pic>
        <p:nvPicPr>
          <p:cNvPr id="757" name="Google Shape;757;p88"/>
          <p:cNvPicPr preferRelativeResize="0"/>
          <p:nvPr/>
        </p:nvPicPr>
        <p:blipFill rotWithShape="1">
          <a:blip r:embed="rId5">
            <a:alphaModFix/>
          </a:blip>
          <a:srcRect b="7722" l="10861" r="9507" t="7789"/>
          <a:stretch/>
        </p:blipFill>
        <p:spPr>
          <a:xfrm>
            <a:off x="83619" y="76549"/>
            <a:ext cx="902300" cy="103388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9"/>
          <p:cNvSpPr txBox="1"/>
          <p:nvPr>
            <p:ph type="title"/>
          </p:nvPr>
        </p:nvSpPr>
        <p:spPr>
          <a:xfrm>
            <a:off x="9144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 smoking and lung cancer</a:t>
            </a:r>
            <a:endParaRPr/>
          </a:p>
        </p:txBody>
      </p:sp>
      <p:sp>
        <p:nvSpPr>
          <p:cNvPr id="763" name="Google Shape;763;p89"/>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Under naive model: matching on observed covariates gives a very small </a:t>
            </a:r>
            <a:r>
              <a:rPr i="1" lang="en"/>
              <a:t>p</a:t>
            </a:r>
            <a:r>
              <a:rPr lang="en"/>
              <a:t>-value for the null hypothesis that smoking does not increase lung cancer risk </a:t>
            </a:r>
            <a:r>
              <a:rPr lang="en">
                <a:solidFill>
                  <a:schemeClr val="dk2"/>
                </a:solidFill>
              </a:rPr>
              <a:t>(using an appropriate hypothesis test), i.e., data hard to explain w/o a causal effect</a:t>
            </a:r>
            <a:endParaRPr/>
          </a:p>
          <a:p>
            <a:pPr indent="-381000" lvl="0" marL="457200" rtl="0" algn="l">
              <a:spcBef>
                <a:spcPts val="0"/>
              </a:spcBef>
              <a:spcAft>
                <a:spcPts val="0"/>
              </a:spcAft>
              <a:buClr>
                <a:schemeClr val="dk2"/>
              </a:buClr>
              <a:buSzPts val="2400"/>
              <a:buChar char="●"/>
            </a:pPr>
            <a:r>
              <a:rPr lang="en"/>
              <a:t>Tobacco lobby: “The naive model isn’t true! There may be hidden (e.g., genetic) correlates that increase both the probability to enjoy smoking and the probability of lung cancer. They, not smoking, cause cancer!”</a:t>
            </a:r>
            <a:endParaRPr>
              <a:solidFill>
                <a:schemeClr val="dk2"/>
              </a:solidFill>
            </a:endParaRPr>
          </a:p>
        </p:txBody>
      </p:sp>
      <p:sp>
        <p:nvSpPr>
          <p:cNvPr id="764" name="Google Shape;764;p8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65" name="Google Shape;765;p89"/>
          <p:cNvPicPr preferRelativeResize="0"/>
          <p:nvPr/>
        </p:nvPicPr>
        <p:blipFill rotWithShape="1">
          <a:blip r:embed="rId3">
            <a:alphaModFix/>
          </a:blip>
          <a:srcRect b="7722" l="10861" r="9507" t="7789"/>
          <a:stretch/>
        </p:blipFill>
        <p:spPr>
          <a:xfrm>
            <a:off x="83619" y="76549"/>
            <a:ext cx="902300" cy="103388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0"/>
          <p:cNvSpPr txBox="1"/>
          <p:nvPr>
            <p:ph type="title"/>
          </p:nvPr>
        </p:nvSpPr>
        <p:spPr>
          <a:xfrm>
            <a:off x="9144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 smoking and lung cancer</a:t>
            </a:r>
            <a:endParaRPr/>
          </a:p>
        </p:txBody>
      </p:sp>
      <p:sp>
        <p:nvSpPr>
          <p:cNvPr id="771" name="Google Shape;771;p90"/>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solidFill>
                  <a:schemeClr val="dk2"/>
                </a:solidFill>
              </a:rPr>
              <a:t>Under sensitivity analysis model, increasing sensitivity </a:t>
            </a:r>
            <a:r>
              <a:rPr i="1" lang="en">
                <a:solidFill>
                  <a:schemeClr val="dk2"/>
                </a:solidFill>
              </a:rPr>
              <a:t>Γ</a:t>
            </a:r>
            <a:r>
              <a:rPr lang="en">
                <a:solidFill>
                  <a:schemeClr val="dk2"/>
                </a:solidFill>
              </a:rPr>
              <a:t> increases the </a:t>
            </a:r>
            <a:r>
              <a:rPr i="1" lang="en">
                <a:solidFill>
                  <a:schemeClr val="dk2"/>
                </a:solidFill>
              </a:rPr>
              <a:t>p</a:t>
            </a:r>
            <a:r>
              <a:rPr lang="en">
                <a:solidFill>
                  <a:schemeClr val="dk2"/>
                </a:solidFill>
              </a:rPr>
              <a:t>-value for null hypothesis</a:t>
            </a:r>
            <a:endParaRPr/>
          </a:p>
          <a:p>
            <a:pPr indent="-381000" lvl="0" marL="457200" rtl="0" algn="l">
              <a:spcBef>
                <a:spcPts val="0"/>
              </a:spcBef>
              <a:spcAft>
                <a:spcPts val="0"/>
              </a:spcAft>
              <a:buSzPts val="2400"/>
              <a:buChar char="●"/>
            </a:pPr>
            <a:r>
              <a:rPr lang="en"/>
              <a:t>Anti-tobacco lobby: “</a:t>
            </a:r>
            <a:r>
              <a:rPr lang="en">
                <a:solidFill>
                  <a:schemeClr val="dk2"/>
                </a:solidFill>
              </a:rPr>
              <a:t>But making </a:t>
            </a:r>
            <a:r>
              <a:rPr i="1" lang="en">
                <a:solidFill>
                  <a:schemeClr val="dk2"/>
                </a:solidFill>
              </a:rPr>
              <a:t>p</a:t>
            </a:r>
            <a:r>
              <a:rPr lang="en">
                <a:solidFill>
                  <a:schemeClr val="dk2"/>
                </a:solidFill>
              </a:rPr>
              <a:t> &gt; 0.05 would require</a:t>
            </a:r>
            <a:br>
              <a:rPr lang="en">
                <a:solidFill>
                  <a:schemeClr val="dk2"/>
                </a:solidFill>
              </a:rPr>
            </a:br>
            <a:r>
              <a:rPr i="1" lang="en">
                <a:solidFill>
                  <a:schemeClr val="dk2"/>
                </a:solidFill>
              </a:rPr>
              <a:t>Γ</a:t>
            </a:r>
            <a:r>
              <a:rPr lang="en">
                <a:solidFill>
                  <a:schemeClr val="dk2"/>
                </a:solidFill>
              </a:rPr>
              <a:t> &gt; 6; i.e., the odds of being a smoker would need to be six times higher for one of two people with the exact same observed features (age, gender, education, income, ...). It’s unlikely that any unobserved covariate would have such a large effect on smoking habits. So smoking causes cancer!”</a:t>
            </a:r>
            <a:endParaRPr>
              <a:solidFill>
                <a:schemeClr val="dk2"/>
              </a:solidFill>
            </a:endParaRPr>
          </a:p>
        </p:txBody>
      </p:sp>
      <p:sp>
        <p:nvSpPr>
          <p:cNvPr id="772" name="Google Shape;772;p9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73" name="Google Shape;773;p90"/>
          <p:cNvPicPr preferRelativeResize="0"/>
          <p:nvPr/>
        </p:nvPicPr>
        <p:blipFill rotWithShape="1">
          <a:blip r:embed="rId3">
            <a:alphaModFix/>
          </a:blip>
          <a:srcRect b="7722" l="10861" r="9507" t="7789"/>
          <a:stretch/>
        </p:blipFill>
        <p:spPr>
          <a:xfrm>
            <a:off x="83619" y="76549"/>
            <a:ext cx="902300" cy="103388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79" name="Google Shape;779;p91"/>
          <p:cNvPicPr preferRelativeResize="0"/>
          <p:nvPr/>
        </p:nvPicPr>
        <p:blipFill>
          <a:blip r:embed="rId3">
            <a:alphaModFix/>
          </a:blip>
          <a:stretch>
            <a:fillRect/>
          </a:stretch>
        </p:blipFill>
        <p:spPr>
          <a:xfrm>
            <a:off x="1255225" y="293925"/>
            <a:ext cx="6470725" cy="4675150"/>
          </a:xfrm>
          <a:prstGeom prst="rect">
            <a:avLst/>
          </a:prstGeom>
          <a:noFill/>
          <a:ln>
            <a:noFill/>
          </a:ln>
        </p:spPr>
      </p:pic>
      <p:pic>
        <p:nvPicPr>
          <p:cNvPr id="780" name="Google Shape;780;p91"/>
          <p:cNvPicPr preferRelativeResize="0"/>
          <p:nvPr/>
        </p:nvPicPr>
        <p:blipFill rotWithShape="1">
          <a:blip r:embed="rId4">
            <a:alphaModFix/>
          </a:blip>
          <a:srcRect b="31623" l="23012" r="8334" t="0"/>
          <a:stretch/>
        </p:blipFill>
        <p:spPr>
          <a:xfrm>
            <a:off x="4404275" y="88300"/>
            <a:ext cx="1922300" cy="2306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7"/>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us feedback on this lecture here: </a:t>
            </a:r>
            <a:r>
              <a:rPr lang="en" sz="2400" u="sng">
                <a:solidFill>
                  <a:schemeClr val="hlink"/>
                </a:solidFill>
                <a:hlinkClick r:id="rId3"/>
              </a:rPr>
              <a:t>https://go.epfl.ch/ada2023-lec6-feedback</a:t>
            </a:r>
            <a:r>
              <a:rPr lang="en" sz="2400"/>
              <a:t> </a:t>
            </a:r>
            <a:endParaRPr sz="2400"/>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243" name="Google Shape;243;p4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Feedback</a:t>
            </a:r>
            <a:endParaRPr>
              <a:latin typeface="Helvetica Neue"/>
              <a:ea typeface="Helvetica Neue"/>
              <a:cs typeface="Helvetica Neue"/>
              <a:sym typeface="Helvetica Neue"/>
            </a:endParaRPr>
          </a:p>
        </p:txBody>
      </p:sp>
      <p:sp>
        <p:nvSpPr>
          <p:cNvPr id="244" name="Google Shape;244;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6" name="Google Shape;786;p92"/>
          <p:cNvPicPr preferRelativeResize="0"/>
          <p:nvPr/>
        </p:nvPicPr>
        <p:blipFill rotWithShape="1">
          <a:blip r:embed="rId3">
            <a:alphaModFix/>
          </a:blip>
          <a:srcRect b="5112" l="0" r="0" t="13221"/>
          <a:stretch/>
        </p:blipFill>
        <p:spPr>
          <a:xfrm>
            <a:off x="218202" y="0"/>
            <a:ext cx="8727788" cy="51435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Two parts: mechanical vs. scientific</a:t>
            </a:r>
            <a:endParaRPr/>
          </a:p>
        </p:txBody>
      </p:sp>
      <p:sp>
        <p:nvSpPr>
          <p:cNvPr id="792" name="Google Shape;792;p93"/>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Mechanical part:</a:t>
            </a:r>
            <a:endParaRPr/>
          </a:p>
          <a:p>
            <a:pPr indent="-381000" lvl="1" marL="914400" rtl="0" algn="l">
              <a:spcBef>
                <a:spcPts val="0"/>
              </a:spcBef>
              <a:spcAft>
                <a:spcPts val="0"/>
              </a:spcAft>
              <a:buSzPts val="2400"/>
              <a:buChar char="○"/>
            </a:pPr>
            <a:r>
              <a:rPr lang="en"/>
              <a:t>Create pairs (1 treated + 1 control) with similar observed covariates (using exact or propensity-score matching)</a:t>
            </a:r>
            <a:endParaRPr/>
          </a:p>
          <a:p>
            <a:pPr indent="-381000" lvl="0" marL="457200" rtl="0" algn="l">
              <a:spcBef>
                <a:spcPts val="0"/>
              </a:spcBef>
              <a:spcAft>
                <a:spcPts val="0"/>
              </a:spcAft>
              <a:buSzPts val="2400"/>
              <a:buChar char="●"/>
            </a:pPr>
            <a:r>
              <a:rPr lang="en"/>
              <a:t>Scientific (i.e., fun) part:</a:t>
            </a:r>
            <a:endParaRPr/>
          </a:p>
          <a:p>
            <a:pPr indent="-381000" lvl="1" marL="914400" rtl="0" algn="l">
              <a:spcBef>
                <a:spcPts val="0"/>
              </a:spcBef>
              <a:spcAft>
                <a:spcPts val="0"/>
              </a:spcAft>
              <a:buSzPts val="2400"/>
              <a:buChar char="○"/>
            </a:pPr>
            <a:r>
              <a:rPr lang="en"/>
              <a:t>Mitigate concerns that your findings might be caused by unobserved </a:t>
            </a:r>
            <a:r>
              <a:rPr lang="en">
                <a:solidFill>
                  <a:schemeClr val="dk2"/>
                </a:solidFill>
              </a:rPr>
              <a:t>covariates, rather than treatment (e.g., using sensitivity analysis, ad-hoc arguments, natural experiments)</a:t>
            </a:r>
            <a:endParaRPr/>
          </a:p>
        </p:txBody>
      </p:sp>
      <p:sp>
        <p:nvSpPr>
          <p:cNvPr id="793" name="Google Shape;793;p9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94" name="Google Shape;794;p93"/>
          <p:cNvPicPr preferRelativeResize="0"/>
          <p:nvPr/>
        </p:nvPicPr>
        <p:blipFill rotWithShape="1">
          <a:blip r:embed="rId3">
            <a:alphaModFix/>
          </a:blip>
          <a:srcRect b="5238" l="6073" r="4472" t="6282"/>
          <a:stretch/>
        </p:blipFill>
        <p:spPr>
          <a:xfrm>
            <a:off x="127175" y="1815425"/>
            <a:ext cx="873450" cy="713575"/>
          </a:xfrm>
          <a:prstGeom prst="rect">
            <a:avLst/>
          </a:prstGeom>
          <a:noFill/>
          <a:ln>
            <a:noFill/>
          </a:ln>
        </p:spPr>
      </p:pic>
      <p:pic>
        <p:nvPicPr>
          <p:cNvPr id="795" name="Google Shape;795;p93"/>
          <p:cNvPicPr preferRelativeResize="0"/>
          <p:nvPr/>
        </p:nvPicPr>
        <p:blipFill rotWithShape="1">
          <a:blip r:embed="rId4">
            <a:alphaModFix/>
          </a:blip>
          <a:srcRect b="7722" l="10861" r="9507" t="7789"/>
          <a:stretch/>
        </p:blipFill>
        <p:spPr>
          <a:xfrm>
            <a:off x="278723" y="3156800"/>
            <a:ext cx="669125" cy="7667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4"/>
          <p:cNvSpPr txBox="1"/>
          <p:nvPr>
            <p:ph type="title"/>
          </p:nvPr>
        </p:nvSpPr>
        <p:spPr>
          <a:xfrm>
            <a:off x="457200" y="535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801" name="Google Shape;801;p94"/>
          <p:cNvSpPr txBox="1"/>
          <p:nvPr>
            <p:ph idx="1" type="body"/>
          </p:nvPr>
        </p:nvSpPr>
        <p:spPr>
          <a:xfrm>
            <a:off x="457200" y="742950"/>
            <a:ext cx="8229600" cy="37197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Holy grail: randomized experiment</a:t>
            </a:r>
            <a:endParaRPr/>
          </a:p>
          <a:p>
            <a:pPr indent="-381000" lvl="0" marL="457200" rtl="0" algn="l">
              <a:spcBef>
                <a:spcPts val="0"/>
              </a:spcBef>
              <a:spcAft>
                <a:spcPts val="0"/>
              </a:spcAft>
              <a:buSzPts val="2400"/>
              <a:buChar char="●"/>
            </a:pPr>
            <a:r>
              <a:rPr lang="en"/>
              <a:t>When experiment not possible: observational study</a:t>
            </a:r>
            <a:endParaRPr/>
          </a:p>
          <a:p>
            <a:pPr indent="-381000" lvl="0" marL="457200" rtl="0" algn="l">
              <a:spcBef>
                <a:spcPts val="0"/>
              </a:spcBef>
              <a:spcAft>
                <a:spcPts val="0"/>
              </a:spcAft>
              <a:buSzPts val="2400"/>
              <a:buChar char="●"/>
            </a:pPr>
            <a:r>
              <a:rPr lang="en"/>
              <a:t>Crucial problem: treatment assignment not random (biases!)</a:t>
            </a:r>
            <a:endParaRPr/>
          </a:p>
          <a:p>
            <a:pPr indent="-381000" lvl="0" marL="457200" rtl="0" algn="l">
              <a:spcBef>
                <a:spcPts val="0"/>
              </a:spcBef>
              <a:spcAft>
                <a:spcPts val="0"/>
              </a:spcAft>
              <a:buSzPts val="2400"/>
              <a:buChar char="●"/>
            </a:pPr>
            <a:r>
              <a:rPr lang="en"/>
              <a:t>Semi-holy grail: natural experiment</a:t>
            </a:r>
            <a:endParaRPr/>
          </a:p>
          <a:p>
            <a:pPr indent="-381000" lvl="0" marL="457200" rtl="0" algn="l">
              <a:spcBef>
                <a:spcPts val="0"/>
              </a:spcBef>
              <a:spcAft>
                <a:spcPts val="0"/>
              </a:spcAft>
              <a:buSzPts val="2400"/>
              <a:buChar char="●"/>
            </a:pPr>
            <a:r>
              <a:rPr lang="en"/>
              <a:t>Matched studies: pair up treated/control based on observed covariates</a:t>
            </a:r>
            <a:endParaRPr/>
          </a:p>
          <a:p>
            <a:pPr indent="-381000" lvl="0" marL="457200" rtl="0" algn="l">
              <a:spcBef>
                <a:spcPts val="0"/>
              </a:spcBef>
              <a:spcAft>
                <a:spcPts val="0"/>
              </a:spcAft>
              <a:buSzPts val="2400"/>
              <a:buChar char="●"/>
            </a:pPr>
            <a:r>
              <a:rPr lang="en"/>
              <a:t>Problem: still, </a:t>
            </a:r>
            <a:r>
              <a:rPr lang="en">
                <a:solidFill>
                  <a:schemeClr val="dk2"/>
                </a:solidFill>
              </a:rPr>
              <a:t>treatment assignment not random (biases via unobserved covariates)</a:t>
            </a:r>
            <a:endParaRPr/>
          </a:p>
          <a:p>
            <a:pPr indent="-381000" lvl="0" marL="457200" rtl="0" algn="l">
              <a:spcBef>
                <a:spcPts val="0"/>
              </a:spcBef>
              <a:spcAft>
                <a:spcPts val="0"/>
              </a:spcAft>
              <a:buSzPts val="2400"/>
              <a:buChar char="●"/>
            </a:pPr>
            <a:r>
              <a:rPr lang="en"/>
              <a:t>Solution: sensitivity analysis</a:t>
            </a:r>
            <a:endParaRPr/>
          </a:p>
          <a:p>
            <a:pPr indent="-381000" lvl="0" marL="457200" rtl="0" algn="l">
              <a:spcBef>
                <a:spcPts val="0"/>
              </a:spcBef>
              <a:spcAft>
                <a:spcPts val="0"/>
              </a:spcAft>
              <a:buSzPts val="2400"/>
              <a:buChar char="●"/>
            </a:pPr>
            <a:r>
              <a:rPr lang="en"/>
              <a:t>Keep this lecture </a:t>
            </a:r>
            <a:r>
              <a:rPr lang="en">
                <a:solidFill>
                  <a:schemeClr val="dk2"/>
                </a:solidFill>
              </a:rPr>
              <a:t>(more </a:t>
            </a:r>
            <a:r>
              <a:rPr lang="en" u="sng">
                <a:solidFill>
                  <a:schemeClr val="hlink"/>
                </a:solidFill>
                <a:hlinkClick r:id="rId3"/>
              </a:rPr>
              <a:t>here</a:t>
            </a:r>
            <a:r>
              <a:rPr lang="en">
                <a:solidFill>
                  <a:schemeClr val="dk2"/>
                </a:solidFill>
              </a:rPr>
              <a:t>) </a:t>
            </a:r>
            <a:r>
              <a:rPr lang="en"/>
              <a:t>in mind for your projects!</a:t>
            </a:r>
            <a:endParaRPr/>
          </a:p>
        </p:txBody>
      </p:sp>
      <p:sp>
        <p:nvSpPr>
          <p:cNvPr id="802" name="Google Shape;802;p9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5"/>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us feedback on this lecture here: </a:t>
            </a:r>
            <a:r>
              <a:rPr lang="en" sz="2400" u="sng">
                <a:solidFill>
                  <a:schemeClr val="hlink"/>
                </a:solidFill>
                <a:hlinkClick r:id="rId3"/>
              </a:rPr>
              <a:t>https://go.epfl.ch/ada2023-lec6-feedback</a:t>
            </a:r>
            <a:r>
              <a:rPr lang="en" sz="2400"/>
              <a:t> </a:t>
            </a:r>
            <a:endParaRPr sz="2400"/>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808" name="Google Shape;808;p9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Feedback</a:t>
            </a:r>
            <a:endParaRPr>
              <a:latin typeface="Helvetica Neue"/>
              <a:ea typeface="Helvetica Neue"/>
              <a:cs typeface="Helvetica Neue"/>
              <a:sym typeface="Helvetica Neue"/>
            </a:endParaRPr>
          </a:p>
        </p:txBody>
      </p:sp>
      <p:sp>
        <p:nvSpPr>
          <p:cNvPr id="809" name="Google Shape;809;p9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6"/>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815" name="Google Shape;815;p96"/>
          <p:cNvSpPr txBox="1"/>
          <p:nvPr>
            <p:ph idx="1" type="body"/>
          </p:nvPr>
        </p:nvSpPr>
        <p:spPr>
          <a:xfrm>
            <a:off x="352697" y="1270525"/>
            <a:ext cx="7832700" cy="3002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600"/>
              </a:spcAft>
              <a:buSzPts val="2400"/>
              <a:buChar char="●"/>
            </a:pPr>
            <a:r>
              <a:rPr lang="en"/>
              <a:t>Much of the material is based on Paul Rosenbaum’s amazing book “Design of Observational Studies”, available for free </a:t>
            </a:r>
            <a:r>
              <a:rPr lang="en" u="sng">
                <a:solidFill>
                  <a:schemeClr val="hlink"/>
                </a:solidFill>
                <a:hlinkClick r:id="rId3"/>
              </a:rPr>
              <a:t>here</a:t>
            </a:r>
            <a:endParaRPr/>
          </a:p>
        </p:txBody>
      </p:sp>
      <p:sp>
        <p:nvSpPr>
          <p:cNvPr id="816" name="Google Shape;816;p9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 Bob’s smoking cure</a:t>
            </a:r>
            <a:endParaRPr/>
          </a:p>
        </p:txBody>
      </p:sp>
      <p:sp>
        <p:nvSpPr>
          <p:cNvPr id="250" name="Google Shape;250;p48"/>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640"/>
              </a:spcBef>
              <a:spcAft>
                <a:spcPts val="0"/>
              </a:spcAft>
              <a:buClr>
                <a:srgbClr val="000000"/>
              </a:buClr>
              <a:buSzPts val="2400"/>
              <a:buFont typeface="Arial"/>
              <a:buChar char="●"/>
            </a:pPr>
            <a:r>
              <a:rPr lang="en"/>
              <a:t>I claim to have developed a medicine that helps you quit smoking</a:t>
            </a:r>
            <a:endParaRPr/>
          </a:p>
          <a:p>
            <a:pPr indent="-381000" lvl="0" marL="457200" marR="0" rtl="0" algn="l">
              <a:lnSpc>
                <a:spcPct val="115000"/>
              </a:lnSpc>
              <a:spcBef>
                <a:spcPts val="0"/>
              </a:spcBef>
              <a:spcAft>
                <a:spcPts val="0"/>
              </a:spcAft>
              <a:buSzPts val="2400"/>
              <a:buChar char="●"/>
            </a:pPr>
            <a:r>
              <a:rPr lang="en"/>
              <a:t>I ask all smokers: “Do you want to try my medicine?”</a:t>
            </a:r>
            <a:endParaRPr/>
          </a:p>
          <a:p>
            <a:pPr indent="-381000" lvl="0" marL="457200" marR="0" rtl="0" algn="l">
              <a:lnSpc>
                <a:spcPct val="115000"/>
              </a:lnSpc>
              <a:spcBef>
                <a:spcPts val="0"/>
              </a:spcBef>
              <a:spcAft>
                <a:spcPts val="0"/>
              </a:spcAft>
              <a:buSzPts val="2400"/>
              <a:buChar char="●"/>
            </a:pPr>
            <a:r>
              <a:rPr lang="en"/>
              <a:t>Smokers  =  {treated smokers}</a:t>
            </a:r>
            <a:br>
              <a:rPr lang="en"/>
            </a:br>
            <a:r>
              <a:rPr lang="en"/>
              <a:t>                 ⋃  {untreated (“control”) smokers}</a:t>
            </a:r>
            <a:endParaRPr/>
          </a:p>
          <a:p>
            <a:pPr indent="-381000" lvl="0" marL="457200" marR="0" rtl="0" algn="l">
              <a:lnSpc>
                <a:spcPct val="115000"/>
              </a:lnSpc>
              <a:spcBef>
                <a:spcPts val="0"/>
              </a:spcBef>
              <a:spcAft>
                <a:spcPts val="0"/>
              </a:spcAft>
              <a:buSzPts val="2400"/>
              <a:buChar char="●"/>
            </a:pPr>
            <a:r>
              <a:rPr lang="en"/>
              <a:t>Fraction of successful quitters is higher in the treated group</a:t>
            </a:r>
            <a:endParaRPr/>
          </a:p>
          <a:p>
            <a:pPr indent="-381000" lvl="0" marL="457200" marR="0" rtl="0" algn="l">
              <a:lnSpc>
                <a:spcPct val="115000"/>
              </a:lnSpc>
              <a:spcBef>
                <a:spcPts val="0"/>
              </a:spcBef>
              <a:spcAft>
                <a:spcPts val="0"/>
              </a:spcAft>
              <a:buSzPts val="2400"/>
              <a:buChar char="●"/>
            </a:pPr>
            <a:r>
              <a:rPr lang="en"/>
              <a:t>I conclude: “My medicine helps you quit smoking! Buy it!”</a:t>
            </a:r>
            <a:endParaRPr/>
          </a:p>
          <a:p>
            <a:pPr indent="-381000" lvl="0" marL="457200" marR="0" rtl="0" algn="l">
              <a:lnSpc>
                <a:spcPct val="115000"/>
              </a:lnSpc>
              <a:spcBef>
                <a:spcPts val="0"/>
              </a:spcBef>
              <a:spcAft>
                <a:spcPts val="0"/>
              </a:spcAft>
              <a:buSzPts val="2400"/>
              <a:buChar char="●"/>
            </a:pPr>
            <a:r>
              <a:rPr lang="en"/>
              <a:t>Do you believe me?</a:t>
            </a:r>
            <a:endParaRPr/>
          </a:p>
        </p:txBody>
      </p:sp>
      <p:sp>
        <p:nvSpPr>
          <p:cNvPr id="251" name="Google Shape;251;p4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9"/>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
              <a:t>Clarify difference between </a:t>
            </a:r>
            <a:r>
              <a:rPr b="1" lang="en"/>
              <a:t>experimental</a:t>
            </a:r>
            <a:r>
              <a:rPr lang="en"/>
              <a:t> and </a:t>
            </a:r>
            <a:r>
              <a:rPr b="1" lang="en"/>
              <a:t>observational</a:t>
            </a:r>
            <a:r>
              <a:rPr lang="en"/>
              <a:t> studies</a:t>
            </a:r>
            <a:endParaRPr/>
          </a:p>
          <a:p>
            <a:pPr indent="-381000" lvl="0" marL="457200" rtl="0" algn="l">
              <a:spcBef>
                <a:spcPts val="0"/>
              </a:spcBef>
              <a:spcAft>
                <a:spcPts val="0"/>
              </a:spcAft>
              <a:buSzPts val="2400"/>
              <a:buChar char="●"/>
            </a:pPr>
            <a:r>
              <a:rPr lang="en"/>
              <a:t>Highlight </a:t>
            </a:r>
            <a:r>
              <a:rPr b="1" lang="en"/>
              <a:t>pitfalls</a:t>
            </a:r>
            <a:r>
              <a:rPr lang="en"/>
              <a:t> of observational studies</a:t>
            </a:r>
            <a:endParaRPr/>
          </a:p>
          <a:p>
            <a:pPr indent="-381000" lvl="0" marL="457200" rtl="0" algn="l">
              <a:spcBef>
                <a:spcPts val="0"/>
              </a:spcBef>
              <a:spcAft>
                <a:spcPts val="0"/>
              </a:spcAft>
              <a:buSzPts val="2400"/>
              <a:buChar char="●"/>
            </a:pPr>
            <a:r>
              <a:rPr lang="en"/>
              <a:t>Give you </a:t>
            </a:r>
            <a:r>
              <a:rPr b="1" lang="en"/>
              <a:t>tools</a:t>
            </a:r>
            <a:r>
              <a:rPr lang="en"/>
              <a:t> for avoiding the pitfalls, allowing you to draw valid conclusions from “found data”</a:t>
            </a:r>
            <a:r>
              <a:rPr lang="en">
                <a:solidFill>
                  <a:schemeClr val="dk2"/>
                </a:solidFill>
              </a:rPr>
              <a:t> (very useful for project!)</a:t>
            </a:r>
            <a:endParaRPr/>
          </a:p>
          <a:p>
            <a:pPr indent="-381000" lvl="0" marL="457200" rtl="0" algn="l">
              <a:spcBef>
                <a:spcPts val="0"/>
              </a:spcBef>
              <a:spcAft>
                <a:spcPts val="0"/>
              </a:spcAft>
              <a:buSzPts val="2400"/>
              <a:buChar char="●"/>
            </a:pPr>
            <a:r>
              <a:rPr lang="en"/>
              <a:t>Motivate you to </a:t>
            </a:r>
            <a:r>
              <a:rPr b="1" lang="en"/>
              <a:t>read</a:t>
            </a:r>
            <a:r>
              <a:rPr lang="en"/>
              <a:t> Rosenbaum’s great book “</a:t>
            </a:r>
            <a:r>
              <a:rPr lang="en" u="sng">
                <a:solidFill>
                  <a:schemeClr val="hlink"/>
                </a:solidFill>
                <a:hlinkClick r:id="rId3"/>
              </a:rPr>
              <a:t>Design of Observational Studies</a:t>
            </a:r>
            <a:r>
              <a:rPr lang="en"/>
              <a:t>” (in particular Chapters 1, 2, and 3; or </a:t>
            </a:r>
            <a:r>
              <a:rPr lang="en" u="sng">
                <a:solidFill>
                  <a:schemeClr val="hlink"/>
                </a:solidFill>
                <a:hlinkClick r:id="rId4"/>
              </a:rPr>
              <a:t>this book</a:t>
            </a:r>
            <a:r>
              <a:rPr lang="en"/>
              <a:t>) and Pearl’s eye-opening “</a:t>
            </a:r>
            <a:r>
              <a:rPr lang="en" u="sng">
                <a:solidFill>
                  <a:schemeClr val="hlink"/>
                </a:solidFill>
                <a:hlinkClick r:id="rId5"/>
              </a:rPr>
              <a:t>Book of Why</a:t>
            </a:r>
            <a:r>
              <a:rPr lang="en"/>
              <a:t>”</a:t>
            </a:r>
            <a:endParaRPr/>
          </a:p>
        </p:txBody>
      </p:sp>
      <p:sp>
        <p:nvSpPr>
          <p:cNvPr id="257" name="Google Shape;257;p4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58" name="Google Shape;258;p4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Goals of this lecture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0"/>
          <p:cNvSpPr txBox="1"/>
          <p:nvPr>
            <p:ph type="title"/>
          </p:nvPr>
        </p:nvSpPr>
        <p:spPr>
          <a:xfrm>
            <a:off x="685800" y="4572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 Bob’s “experiment” as a causal diagram</a:t>
            </a:r>
            <a:endParaRPr/>
          </a:p>
        </p:txBody>
      </p:sp>
      <p:sp>
        <p:nvSpPr>
          <p:cNvPr id="264" name="Google Shape;264;p50"/>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65" name="Google Shape;265;p50"/>
          <p:cNvSpPr/>
          <p:nvPr/>
        </p:nvSpPr>
        <p:spPr>
          <a:xfrm>
            <a:off x="4335750" y="2393075"/>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0"/>
          <p:cNvSpPr/>
          <p:nvPr/>
        </p:nvSpPr>
        <p:spPr>
          <a:xfrm>
            <a:off x="3022088"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0"/>
          <p:cNvSpPr/>
          <p:nvPr/>
        </p:nvSpPr>
        <p:spPr>
          <a:xfrm>
            <a:off x="5649413"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50"/>
          <p:cNvCxnSpPr>
            <a:stCxn id="265" idx="3"/>
            <a:endCxn id="266" idx="7"/>
          </p:cNvCxnSpPr>
          <p:nvPr/>
        </p:nvCxnSpPr>
        <p:spPr>
          <a:xfrm flipH="1">
            <a:off x="3425446" y="2796379"/>
            <a:ext cx="979500" cy="1365600"/>
          </a:xfrm>
          <a:prstGeom prst="straightConnector1">
            <a:avLst/>
          </a:prstGeom>
          <a:noFill/>
          <a:ln cap="flat" cmpd="sng" w="38100">
            <a:solidFill>
              <a:schemeClr val="dk2"/>
            </a:solidFill>
            <a:prstDash val="solid"/>
            <a:round/>
            <a:headEnd len="med" w="med" type="none"/>
            <a:tailEnd len="med" w="med" type="triangle"/>
          </a:ln>
        </p:spPr>
      </p:cxnSp>
      <p:cxnSp>
        <p:nvCxnSpPr>
          <p:cNvPr id="269" name="Google Shape;269;p50"/>
          <p:cNvCxnSpPr>
            <a:stCxn id="265" idx="5"/>
            <a:endCxn id="267" idx="1"/>
          </p:cNvCxnSpPr>
          <p:nvPr/>
        </p:nvCxnSpPr>
        <p:spPr>
          <a:xfrm>
            <a:off x="4739054" y="2796379"/>
            <a:ext cx="979500" cy="1365600"/>
          </a:xfrm>
          <a:prstGeom prst="straightConnector1">
            <a:avLst/>
          </a:prstGeom>
          <a:noFill/>
          <a:ln cap="flat" cmpd="sng" w="38100">
            <a:solidFill>
              <a:schemeClr val="dk2"/>
            </a:solidFill>
            <a:prstDash val="solid"/>
            <a:round/>
            <a:headEnd len="med" w="med" type="none"/>
            <a:tailEnd len="med" w="med" type="triangle"/>
          </a:ln>
        </p:spPr>
      </p:cxnSp>
      <p:cxnSp>
        <p:nvCxnSpPr>
          <p:cNvPr id="270" name="Google Shape;270;p50"/>
          <p:cNvCxnSpPr>
            <a:stCxn id="266" idx="6"/>
            <a:endCxn id="267" idx="2"/>
          </p:cNvCxnSpPr>
          <p:nvPr/>
        </p:nvCxnSpPr>
        <p:spPr>
          <a:xfrm>
            <a:off x="3494588" y="4329050"/>
            <a:ext cx="2154900" cy="0"/>
          </a:xfrm>
          <a:prstGeom prst="straightConnector1">
            <a:avLst/>
          </a:prstGeom>
          <a:noFill/>
          <a:ln cap="flat" cmpd="sng" w="38100">
            <a:solidFill>
              <a:schemeClr val="dk2"/>
            </a:solidFill>
            <a:prstDash val="solid"/>
            <a:round/>
            <a:headEnd len="med" w="med" type="none"/>
            <a:tailEnd len="med" w="med" type="triangle"/>
          </a:ln>
        </p:spPr>
      </p:cxnSp>
      <p:sp>
        <p:nvSpPr>
          <p:cNvPr id="271" name="Google Shape;271;p50"/>
          <p:cNvSpPr txBox="1"/>
          <p:nvPr/>
        </p:nvSpPr>
        <p:spPr>
          <a:xfrm>
            <a:off x="1896975" y="1869000"/>
            <a:ext cx="56562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Motivation to quit smoking etc.</a:t>
            </a:r>
            <a:endParaRPr sz="2500">
              <a:latin typeface="Calibri"/>
              <a:ea typeface="Calibri"/>
              <a:cs typeface="Calibri"/>
              <a:sym typeface="Calibri"/>
            </a:endParaRPr>
          </a:p>
        </p:txBody>
      </p:sp>
      <p:sp>
        <p:nvSpPr>
          <p:cNvPr id="272" name="Google Shape;272;p50"/>
          <p:cNvSpPr txBox="1"/>
          <p:nvPr/>
        </p:nvSpPr>
        <p:spPr>
          <a:xfrm>
            <a:off x="11425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Take Dr. Bob’s medicine</a:t>
            </a:r>
            <a:endParaRPr sz="2500">
              <a:latin typeface="Calibri"/>
              <a:ea typeface="Calibri"/>
              <a:cs typeface="Calibri"/>
              <a:sym typeface="Calibri"/>
            </a:endParaRPr>
          </a:p>
        </p:txBody>
      </p:sp>
      <p:sp>
        <p:nvSpPr>
          <p:cNvPr id="273" name="Google Shape;273;p50"/>
          <p:cNvSpPr txBox="1"/>
          <p:nvPr/>
        </p:nvSpPr>
        <p:spPr>
          <a:xfrm>
            <a:off x="50287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Quit smoking</a:t>
            </a:r>
            <a:endParaRPr sz="2500">
              <a:latin typeface="Calibri"/>
              <a:ea typeface="Calibri"/>
              <a:cs typeface="Calibri"/>
              <a:sym typeface="Calibri"/>
            </a:endParaRPr>
          </a:p>
        </p:txBody>
      </p:sp>
      <p:sp>
        <p:nvSpPr>
          <p:cNvPr id="274" name="Google Shape;274;p50"/>
          <p:cNvSpPr/>
          <p:nvPr/>
        </p:nvSpPr>
        <p:spPr>
          <a:xfrm>
            <a:off x="4335750" y="2393075"/>
            <a:ext cx="472500" cy="472500"/>
          </a:xfrm>
          <a:prstGeom prst="ellipse">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0"/>
          <p:cNvSpPr txBox="1"/>
          <p:nvPr/>
        </p:nvSpPr>
        <p:spPr>
          <a:xfrm>
            <a:off x="4811300" y="2393075"/>
            <a:ext cx="32313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CC4125"/>
                </a:solidFill>
                <a:latin typeface="Calibri"/>
                <a:ea typeface="Calibri"/>
                <a:cs typeface="Calibri"/>
                <a:sym typeface="Calibri"/>
              </a:rPr>
              <a:t>“Confounder”💀💀💀</a:t>
            </a:r>
            <a:endParaRPr sz="2500">
              <a:solidFill>
                <a:srgbClr val="CC4125"/>
              </a:solidFill>
              <a:latin typeface="Calibri"/>
              <a:ea typeface="Calibri"/>
              <a:cs typeface="Calibri"/>
              <a:sym typeface="Calibri"/>
            </a:endParaRPr>
          </a:p>
        </p:txBody>
      </p:sp>
      <p:sp>
        <p:nvSpPr>
          <p:cNvPr id="276" name="Google Shape;276;p50"/>
          <p:cNvSpPr/>
          <p:nvPr/>
        </p:nvSpPr>
        <p:spPr>
          <a:xfrm>
            <a:off x="3022111" y="4092800"/>
            <a:ext cx="472500" cy="472500"/>
          </a:xfrm>
          <a:prstGeom prst="ellipse">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0"/>
          <p:cNvSpPr txBox="1"/>
          <p:nvPr/>
        </p:nvSpPr>
        <p:spPr>
          <a:xfrm>
            <a:off x="997698" y="3982750"/>
            <a:ext cx="32313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3C47D"/>
                </a:solidFill>
                <a:latin typeface="Calibri"/>
                <a:ea typeface="Calibri"/>
                <a:cs typeface="Calibri"/>
                <a:sym typeface="Calibri"/>
              </a:rPr>
              <a:t>“Treatment”</a:t>
            </a:r>
            <a:endParaRPr sz="2500">
              <a:solidFill>
                <a:srgbClr val="93C47D"/>
              </a:solidFill>
              <a:latin typeface="Calibri"/>
              <a:ea typeface="Calibri"/>
              <a:cs typeface="Calibri"/>
              <a:sym typeface="Calibri"/>
            </a:endParaRPr>
          </a:p>
        </p:txBody>
      </p:sp>
      <p:sp>
        <p:nvSpPr>
          <p:cNvPr id="278" name="Google Shape;278;p50"/>
          <p:cNvSpPr/>
          <p:nvPr/>
        </p:nvSpPr>
        <p:spPr>
          <a:xfrm>
            <a:off x="5649436" y="4092800"/>
            <a:ext cx="472500" cy="472500"/>
          </a:xfrm>
          <a:prstGeom prst="ellipse">
            <a:avLst/>
          </a:prstGeom>
          <a:solidFill>
            <a:srgbClr val="BF90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0"/>
          <p:cNvSpPr txBox="1"/>
          <p:nvPr/>
        </p:nvSpPr>
        <p:spPr>
          <a:xfrm>
            <a:off x="6282248" y="3982750"/>
            <a:ext cx="32313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BF9000"/>
                </a:solidFill>
                <a:latin typeface="Calibri"/>
                <a:ea typeface="Calibri"/>
                <a:cs typeface="Calibri"/>
                <a:sym typeface="Calibri"/>
              </a:rPr>
              <a:t>“Outcome”</a:t>
            </a:r>
            <a:endParaRPr sz="2500">
              <a:solidFill>
                <a:srgbClr val="BF9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1"/>
          <p:cNvSpPr txBox="1"/>
          <p:nvPr>
            <p:ph type="title"/>
          </p:nvPr>
        </p:nvSpPr>
        <p:spPr>
          <a:xfrm>
            <a:off x="685800" y="457200"/>
            <a:ext cx="7772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 Bob’s “experiment” as a causal diagram</a:t>
            </a:r>
            <a:endParaRPr/>
          </a:p>
        </p:txBody>
      </p:sp>
      <p:sp>
        <p:nvSpPr>
          <p:cNvPr id="285" name="Google Shape;285;p51"/>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86" name="Google Shape;286;p51"/>
          <p:cNvSpPr/>
          <p:nvPr/>
        </p:nvSpPr>
        <p:spPr>
          <a:xfrm>
            <a:off x="4335750" y="2393075"/>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1"/>
          <p:cNvSpPr/>
          <p:nvPr/>
        </p:nvSpPr>
        <p:spPr>
          <a:xfrm>
            <a:off x="3022088"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1"/>
          <p:cNvSpPr/>
          <p:nvPr/>
        </p:nvSpPr>
        <p:spPr>
          <a:xfrm>
            <a:off x="5649413" y="4092800"/>
            <a:ext cx="472500" cy="47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51"/>
          <p:cNvCxnSpPr>
            <a:stCxn id="286" idx="3"/>
            <a:endCxn id="287" idx="7"/>
          </p:cNvCxnSpPr>
          <p:nvPr/>
        </p:nvCxnSpPr>
        <p:spPr>
          <a:xfrm flipH="1">
            <a:off x="3425446" y="2796379"/>
            <a:ext cx="979500" cy="1365600"/>
          </a:xfrm>
          <a:prstGeom prst="straightConnector1">
            <a:avLst/>
          </a:prstGeom>
          <a:noFill/>
          <a:ln cap="flat" cmpd="sng" w="38100">
            <a:solidFill>
              <a:schemeClr val="dk2"/>
            </a:solidFill>
            <a:prstDash val="solid"/>
            <a:round/>
            <a:headEnd len="med" w="med" type="none"/>
            <a:tailEnd len="med" w="med" type="triangle"/>
          </a:ln>
        </p:spPr>
      </p:cxnSp>
      <p:cxnSp>
        <p:nvCxnSpPr>
          <p:cNvPr id="290" name="Google Shape;290;p51"/>
          <p:cNvCxnSpPr>
            <a:stCxn id="286" idx="5"/>
            <a:endCxn id="288" idx="1"/>
          </p:cNvCxnSpPr>
          <p:nvPr/>
        </p:nvCxnSpPr>
        <p:spPr>
          <a:xfrm>
            <a:off x="4739054" y="2796379"/>
            <a:ext cx="979500" cy="1365600"/>
          </a:xfrm>
          <a:prstGeom prst="straightConnector1">
            <a:avLst/>
          </a:prstGeom>
          <a:noFill/>
          <a:ln cap="flat" cmpd="sng" w="38100">
            <a:solidFill>
              <a:schemeClr val="dk2"/>
            </a:solidFill>
            <a:prstDash val="solid"/>
            <a:round/>
            <a:headEnd len="med" w="med" type="none"/>
            <a:tailEnd len="med" w="med" type="triangle"/>
          </a:ln>
        </p:spPr>
      </p:cxnSp>
      <p:sp>
        <p:nvSpPr>
          <p:cNvPr id="291" name="Google Shape;291;p51"/>
          <p:cNvSpPr txBox="1"/>
          <p:nvPr/>
        </p:nvSpPr>
        <p:spPr>
          <a:xfrm>
            <a:off x="1896975" y="1869000"/>
            <a:ext cx="56562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Motivation to quit smoking etc.</a:t>
            </a:r>
            <a:endParaRPr sz="2500">
              <a:latin typeface="Calibri"/>
              <a:ea typeface="Calibri"/>
              <a:cs typeface="Calibri"/>
              <a:sym typeface="Calibri"/>
            </a:endParaRPr>
          </a:p>
        </p:txBody>
      </p:sp>
      <p:sp>
        <p:nvSpPr>
          <p:cNvPr id="292" name="Google Shape;292;p51"/>
          <p:cNvSpPr txBox="1"/>
          <p:nvPr/>
        </p:nvSpPr>
        <p:spPr>
          <a:xfrm>
            <a:off x="11425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Take Dr. Bob’s medicine</a:t>
            </a:r>
            <a:endParaRPr sz="2500">
              <a:latin typeface="Calibri"/>
              <a:ea typeface="Calibri"/>
              <a:cs typeface="Calibri"/>
              <a:sym typeface="Calibri"/>
            </a:endParaRPr>
          </a:p>
        </p:txBody>
      </p:sp>
      <p:sp>
        <p:nvSpPr>
          <p:cNvPr id="293" name="Google Shape;293;p51"/>
          <p:cNvSpPr txBox="1"/>
          <p:nvPr/>
        </p:nvSpPr>
        <p:spPr>
          <a:xfrm>
            <a:off x="5028775" y="4504450"/>
            <a:ext cx="32313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Quit smoking</a:t>
            </a:r>
            <a:endParaRPr sz="2500">
              <a:latin typeface="Calibri"/>
              <a:ea typeface="Calibri"/>
              <a:cs typeface="Calibri"/>
              <a:sym typeface="Calibri"/>
            </a:endParaRPr>
          </a:p>
        </p:txBody>
      </p:sp>
      <p:sp>
        <p:nvSpPr>
          <p:cNvPr id="294" name="Google Shape;294;p51"/>
          <p:cNvSpPr/>
          <p:nvPr/>
        </p:nvSpPr>
        <p:spPr>
          <a:xfrm>
            <a:off x="4335750" y="2393075"/>
            <a:ext cx="472500" cy="472500"/>
          </a:xfrm>
          <a:prstGeom prst="ellipse">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1"/>
          <p:cNvSpPr txBox="1"/>
          <p:nvPr/>
        </p:nvSpPr>
        <p:spPr>
          <a:xfrm>
            <a:off x="4811300" y="2393075"/>
            <a:ext cx="32313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CC4125"/>
                </a:solidFill>
                <a:latin typeface="Calibri"/>
                <a:ea typeface="Calibri"/>
                <a:cs typeface="Calibri"/>
                <a:sym typeface="Calibri"/>
              </a:rPr>
              <a:t>“Confounder”💀💀💀</a:t>
            </a:r>
            <a:endParaRPr sz="2500">
              <a:solidFill>
                <a:srgbClr val="CC4125"/>
              </a:solidFill>
              <a:latin typeface="Calibri"/>
              <a:ea typeface="Calibri"/>
              <a:cs typeface="Calibri"/>
              <a:sym typeface="Calibri"/>
            </a:endParaRPr>
          </a:p>
        </p:txBody>
      </p:sp>
      <p:sp>
        <p:nvSpPr>
          <p:cNvPr id="296" name="Google Shape;296;p51"/>
          <p:cNvSpPr/>
          <p:nvPr/>
        </p:nvSpPr>
        <p:spPr>
          <a:xfrm>
            <a:off x="3022111" y="4092800"/>
            <a:ext cx="472500" cy="472500"/>
          </a:xfrm>
          <a:prstGeom prst="ellipse">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1"/>
          <p:cNvSpPr txBox="1"/>
          <p:nvPr/>
        </p:nvSpPr>
        <p:spPr>
          <a:xfrm>
            <a:off x="997698" y="3982750"/>
            <a:ext cx="32313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3C47D"/>
                </a:solidFill>
                <a:latin typeface="Calibri"/>
                <a:ea typeface="Calibri"/>
                <a:cs typeface="Calibri"/>
                <a:sym typeface="Calibri"/>
              </a:rPr>
              <a:t>“Treatment”</a:t>
            </a:r>
            <a:endParaRPr sz="2500">
              <a:solidFill>
                <a:srgbClr val="93C47D"/>
              </a:solidFill>
              <a:latin typeface="Calibri"/>
              <a:ea typeface="Calibri"/>
              <a:cs typeface="Calibri"/>
              <a:sym typeface="Calibri"/>
            </a:endParaRPr>
          </a:p>
        </p:txBody>
      </p:sp>
      <p:sp>
        <p:nvSpPr>
          <p:cNvPr id="298" name="Google Shape;298;p51"/>
          <p:cNvSpPr/>
          <p:nvPr/>
        </p:nvSpPr>
        <p:spPr>
          <a:xfrm>
            <a:off x="5649436" y="4092800"/>
            <a:ext cx="472500" cy="472500"/>
          </a:xfrm>
          <a:prstGeom prst="ellipse">
            <a:avLst/>
          </a:prstGeom>
          <a:solidFill>
            <a:srgbClr val="BF90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1"/>
          <p:cNvSpPr txBox="1"/>
          <p:nvPr/>
        </p:nvSpPr>
        <p:spPr>
          <a:xfrm>
            <a:off x="6282248" y="3982750"/>
            <a:ext cx="32313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BF9000"/>
                </a:solidFill>
                <a:latin typeface="Calibri"/>
                <a:ea typeface="Calibri"/>
                <a:cs typeface="Calibri"/>
                <a:sym typeface="Calibri"/>
              </a:rPr>
              <a:t>“Outcome”</a:t>
            </a:r>
            <a:endParaRPr sz="2500">
              <a:solidFill>
                <a:srgbClr val="BF9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